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 id="2147483827" r:id="rId5"/>
  </p:sldMasterIdLst>
  <p:notesMasterIdLst>
    <p:notesMasterId r:id="rId77"/>
  </p:notesMasterIdLst>
  <p:sldIdLst>
    <p:sldId id="358" r:id="rId6"/>
    <p:sldId id="359" r:id="rId7"/>
    <p:sldId id="2146846236" r:id="rId8"/>
    <p:sldId id="2146846257" r:id="rId9"/>
    <p:sldId id="2146846258" r:id="rId10"/>
    <p:sldId id="317" r:id="rId11"/>
    <p:sldId id="306" r:id="rId12"/>
    <p:sldId id="302" r:id="rId13"/>
    <p:sldId id="2146846243" r:id="rId14"/>
    <p:sldId id="303" r:id="rId15"/>
    <p:sldId id="2146846256" r:id="rId16"/>
    <p:sldId id="2146846240" r:id="rId17"/>
    <p:sldId id="2146846238" r:id="rId18"/>
    <p:sldId id="2146846205" r:id="rId19"/>
    <p:sldId id="2146846241" r:id="rId20"/>
    <p:sldId id="2146846242" r:id="rId21"/>
    <p:sldId id="2146846259" r:id="rId22"/>
    <p:sldId id="2146846244" r:id="rId23"/>
    <p:sldId id="304" r:id="rId24"/>
    <p:sldId id="2146846250" r:id="rId25"/>
    <p:sldId id="305" r:id="rId26"/>
    <p:sldId id="319" r:id="rId27"/>
    <p:sldId id="320" r:id="rId28"/>
    <p:sldId id="318" r:id="rId29"/>
    <p:sldId id="2146846254" r:id="rId30"/>
    <p:sldId id="296" r:id="rId31"/>
    <p:sldId id="2146846283" r:id="rId32"/>
    <p:sldId id="2146846260" r:id="rId33"/>
    <p:sldId id="733" r:id="rId34"/>
    <p:sldId id="2146846211" r:id="rId35"/>
    <p:sldId id="2146846230" r:id="rId36"/>
    <p:sldId id="2146846261" r:id="rId37"/>
    <p:sldId id="2146846231" r:id="rId38"/>
    <p:sldId id="2146846262" r:id="rId39"/>
    <p:sldId id="2146846232" r:id="rId40"/>
    <p:sldId id="2146846233" r:id="rId41"/>
    <p:sldId id="2146846234" r:id="rId42"/>
    <p:sldId id="2146846263" r:id="rId43"/>
    <p:sldId id="731" r:id="rId44"/>
    <p:sldId id="2146846219" r:id="rId45"/>
    <p:sldId id="2146846264" r:id="rId46"/>
    <p:sldId id="2146846266" r:id="rId47"/>
    <p:sldId id="2146846267" r:id="rId48"/>
    <p:sldId id="2146846268" r:id="rId49"/>
    <p:sldId id="2146846269" r:id="rId50"/>
    <p:sldId id="2146846220" r:id="rId51"/>
    <p:sldId id="2146846270" r:id="rId52"/>
    <p:sldId id="5550" r:id="rId53"/>
    <p:sldId id="378" r:id="rId54"/>
    <p:sldId id="2076136817" r:id="rId55"/>
    <p:sldId id="2076136818" r:id="rId56"/>
    <p:sldId id="2076136816" r:id="rId57"/>
    <p:sldId id="2076136819" r:id="rId58"/>
    <p:sldId id="2146846272" r:id="rId59"/>
    <p:sldId id="2146846273" r:id="rId60"/>
    <p:sldId id="2146846274" r:id="rId61"/>
    <p:sldId id="2146846275" r:id="rId62"/>
    <p:sldId id="2146846276" r:id="rId63"/>
    <p:sldId id="2146846207" r:id="rId64"/>
    <p:sldId id="2146846221" r:id="rId65"/>
    <p:sldId id="2146846277" r:id="rId66"/>
    <p:sldId id="2146846278" r:id="rId67"/>
    <p:sldId id="2146846280" r:id="rId68"/>
    <p:sldId id="2146846281" r:id="rId69"/>
    <p:sldId id="2146846235" r:id="rId70"/>
    <p:sldId id="2146846282" r:id="rId71"/>
    <p:sldId id="2146846222" r:id="rId72"/>
    <p:sldId id="2146846223" r:id="rId73"/>
    <p:sldId id="2146846224" r:id="rId74"/>
    <p:sldId id="2146846226" r:id="rId75"/>
    <p:sldId id="2146846227"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8F4C6F-3BF4-4C1C-9FB8-E622EB9B9B31}" name="Kiana Erickson" initials="KE" userId="S::Kiana.Erickson@girlscoutsrv.org::ec144055-7f6f-4477-b68f-491c16720fbf" providerId="AD"/>
  <p188:author id="{54B3D79B-26F8-1DB3-ADA6-391FC4D155DD}" name="Jennifer Gilbertson" initials="JG" userId="S::Jennifer.Gilbertson@girlscoutsrv.org::ef9f0b20-8081-4a96-9f90-c9723d0f1c3a" providerId="AD"/>
  <p188:author id="{3E1B189E-A6EA-044B-1B2B-0F38146B0F82}" name="Tammy Freese" initials="TF" userId="S::tammy.freese@girlscoutsrv.org::14393df6-8461-498f-bc7c-965fc858c3e8" providerId="AD"/>
  <p188:author id="{D6BFF4C1-FDB8-2004-D3FA-D663F7B2E7C4}" name="Bernice Prigge Rodriguez" initials="BPR" userId="S::Bernice.Prigge@girlscoutsrv.org::a88bfcd0-0224-45af-abb6-b13ef2cbc37a" providerId="AD"/>
  <p188:author id="{E975E6ED-9FAF-C0BA-E1F8-0D2E4B6B4275}" name="Rachel Horstman" initials="RH" userId="S::rachel.horstman@girlscoutsrv.org::e5406958-e48c-4210-823a-915048c4e9c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F00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70B516-4561-4F60-8EF3-DDEDCDA92B5E}" v="172" dt="2025-01-02T17:45:02.138"/>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71" autoAdjust="0"/>
    <p:restoredTop sz="66510" autoAdjust="0"/>
  </p:normalViewPr>
  <p:slideViewPr>
    <p:cSldViewPr snapToGrid="0">
      <p:cViewPr varScale="1">
        <p:scale>
          <a:sx n="47" d="100"/>
          <a:sy n="47" d="100"/>
        </p:scale>
        <p:origin x="60" y="258"/>
      </p:cViewPr>
      <p:guideLst/>
    </p:cSldViewPr>
  </p:slideViewPr>
  <p:notesTextViewPr>
    <p:cViewPr>
      <p:scale>
        <a:sx n="75" d="100"/>
        <a:sy n="75" d="100"/>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50F75-C8CE-4D04-BE6E-1D91A6F2A6FB}" type="doc">
      <dgm:prSet loTypeId="urn:microsoft.com/office/officeart/2005/8/layout/hierarchy3" loCatId="hierarchy" qsTypeId="urn:microsoft.com/office/officeart/2005/8/quickstyle/simple2" qsCatId="simple" csTypeId="urn:microsoft.com/office/officeart/2005/8/colors/accent6_1" csCatId="accent6" phldr="1"/>
      <dgm:spPr/>
      <dgm:t>
        <a:bodyPr/>
        <a:lstStyle/>
        <a:p>
          <a:endParaRPr lang="en-US"/>
        </a:p>
      </dgm:t>
    </dgm:pt>
    <dgm:pt modelId="{2D73BF2E-F093-4101-94B0-C2A24AAAF7EB}">
      <dgm:prSet custT="1"/>
      <dgm:spPr/>
      <dgm:t>
        <a:bodyPr/>
        <a:lstStyle/>
        <a:p>
          <a:r>
            <a:rPr lang="en-US" sz="2200" i="1">
              <a:latin typeface="Girl Scout Display Light"/>
            </a:rPr>
            <a:t>Any</a:t>
          </a:r>
          <a:r>
            <a:rPr lang="en-US" sz="2200">
              <a:latin typeface="Girl Scout Display Light"/>
            </a:rPr>
            <a:t> donation can go towards </a:t>
          </a:r>
          <a:r>
            <a:rPr lang="en-US" sz="2200" b="1">
              <a:latin typeface="Girl Scout Display Light"/>
            </a:rPr>
            <a:t>Virtual Cookie Share </a:t>
          </a:r>
          <a:r>
            <a:rPr lang="en-US" sz="2200">
              <a:latin typeface="Girl Scout Display Light"/>
            </a:rPr>
            <a:t>(council inventory)</a:t>
          </a:r>
        </a:p>
      </dgm:t>
    </dgm:pt>
    <dgm:pt modelId="{533BA0B9-D13E-421B-BD70-C29FEF6D0ECF}" type="parTrans" cxnId="{BFF81E8D-2BC1-402E-A495-EE227A8AD6FD}">
      <dgm:prSet/>
      <dgm:spPr/>
      <dgm:t>
        <a:bodyPr/>
        <a:lstStyle/>
        <a:p>
          <a:endParaRPr lang="en-US"/>
        </a:p>
      </dgm:t>
    </dgm:pt>
    <dgm:pt modelId="{5AAFA9A3-E87C-4470-AA79-E80128761407}" type="sibTrans" cxnId="{BFF81E8D-2BC1-402E-A495-EE227A8AD6FD}">
      <dgm:prSet/>
      <dgm:spPr/>
      <dgm:t>
        <a:bodyPr/>
        <a:lstStyle/>
        <a:p>
          <a:endParaRPr lang="en-US"/>
        </a:p>
      </dgm:t>
    </dgm:pt>
    <dgm:pt modelId="{859F4F4C-3185-44C4-8633-1ED7CD81C073}">
      <dgm:prSet custT="1"/>
      <dgm:spPr/>
      <dgm:t>
        <a:bodyPr/>
        <a:lstStyle/>
        <a:p>
          <a:pPr rtl="0"/>
          <a:r>
            <a:rPr lang="en-US" sz="2200">
              <a:latin typeface="Girl Scout Display Light"/>
            </a:rPr>
            <a:t>Donations that </a:t>
          </a:r>
          <a:r>
            <a:rPr lang="en-US" sz="2200" b="1" i="1">
              <a:latin typeface="Girl Scout Display Light"/>
            </a:rPr>
            <a:t>ONLY</a:t>
          </a:r>
          <a:r>
            <a:rPr lang="en-US" sz="2200">
              <a:latin typeface="Girl Scout Display Light"/>
            </a:rPr>
            <a:t> go to </a:t>
          </a:r>
          <a:r>
            <a:rPr lang="en-US" sz="2200" b="1">
              <a:latin typeface="Girl Scout Display Light"/>
            </a:rPr>
            <a:t>Virtual Cookie Share </a:t>
          </a:r>
          <a:r>
            <a:rPr lang="en-US" sz="2200">
              <a:latin typeface="Girl Scout Display Light"/>
            </a:rPr>
            <a:t>(council inventory): </a:t>
          </a:r>
        </a:p>
      </dgm:t>
    </dgm:pt>
    <dgm:pt modelId="{0E541FDD-93CF-4A38-BE41-88D4BB5B7AA4}" type="parTrans" cxnId="{666F8974-D2E0-4215-90C4-8ACAB4877257}">
      <dgm:prSet/>
      <dgm:spPr/>
      <dgm:t>
        <a:bodyPr/>
        <a:lstStyle/>
        <a:p>
          <a:endParaRPr lang="en-US"/>
        </a:p>
      </dgm:t>
    </dgm:pt>
    <dgm:pt modelId="{3A746471-D961-44B4-9679-0805765F2848}" type="sibTrans" cxnId="{666F8974-D2E0-4215-90C4-8ACAB4877257}">
      <dgm:prSet/>
      <dgm:spPr/>
      <dgm:t>
        <a:bodyPr/>
        <a:lstStyle/>
        <a:p>
          <a:endParaRPr lang="en-US"/>
        </a:p>
      </dgm:t>
    </dgm:pt>
    <dgm:pt modelId="{6789A86A-F7E3-4154-BCC4-C02E35E1C4A8}">
      <dgm:prSet custT="1"/>
      <dgm:spPr/>
      <dgm:t>
        <a:bodyPr/>
        <a:lstStyle/>
        <a:p>
          <a:pPr rtl="0"/>
          <a:r>
            <a:rPr lang="en-US" sz="1800">
              <a:latin typeface="Girl Scout Display Light"/>
            </a:rPr>
            <a:t>Donations accepted from a </a:t>
          </a:r>
          <a:r>
            <a:rPr lang="en-US" sz="1800" b="1">
              <a:latin typeface="Girl Scout Display Light"/>
            </a:rPr>
            <a:t>digital cookie shipped-only order</a:t>
          </a:r>
        </a:p>
      </dgm:t>
    </dgm:pt>
    <dgm:pt modelId="{C41B3500-8E29-419C-9336-62C95185A484}" type="parTrans" cxnId="{6FAED762-C969-4B87-8BE7-A8B1BC9D55D7}">
      <dgm:prSet/>
      <dgm:spPr/>
      <dgm:t>
        <a:bodyPr/>
        <a:lstStyle/>
        <a:p>
          <a:endParaRPr lang="en-US"/>
        </a:p>
      </dgm:t>
    </dgm:pt>
    <dgm:pt modelId="{8574F7F5-7A0A-492E-A2B8-A53B86A4C4AD}" type="sibTrans" cxnId="{6FAED762-C969-4B87-8BE7-A8B1BC9D55D7}">
      <dgm:prSet/>
      <dgm:spPr/>
      <dgm:t>
        <a:bodyPr/>
        <a:lstStyle/>
        <a:p>
          <a:endParaRPr lang="en-US"/>
        </a:p>
      </dgm:t>
    </dgm:pt>
    <dgm:pt modelId="{76AFC490-DE73-4BEE-8C44-D7DA5D16E66F}">
      <dgm:prSet custT="1"/>
      <dgm:spPr/>
      <dgm:t>
        <a:bodyPr/>
        <a:lstStyle/>
        <a:p>
          <a:r>
            <a:rPr lang="en-US" sz="1800">
              <a:latin typeface="Girl Scout Display Light"/>
            </a:rPr>
            <a:t>Donations accepted from the </a:t>
          </a:r>
          <a:r>
            <a:rPr lang="en-US" sz="1800" b="1">
              <a:latin typeface="Girl Scout Display Light"/>
            </a:rPr>
            <a:t>troop’s booth pick up link. </a:t>
          </a:r>
        </a:p>
      </dgm:t>
    </dgm:pt>
    <dgm:pt modelId="{68B6347C-9690-406F-BBE1-973CA3FA4A85}" type="parTrans" cxnId="{F352E988-BBC1-49E6-985D-6BBE32105121}">
      <dgm:prSet/>
      <dgm:spPr/>
      <dgm:t>
        <a:bodyPr/>
        <a:lstStyle/>
        <a:p>
          <a:endParaRPr lang="en-US"/>
        </a:p>
      </dgm:t>
    </dgm:pt>
    <dgm:pt modelId="{A850447D-1A8A-4E9D-841A-D6FCC8CFFA08}" type="sibTrans" cxnId="{F352E988-BBC1-49E6-985D-6BBE32105121}">
      <dgm:prSet/>
      <dgm:spPr/>
      <dgm:t>
        <a:bodyPr/>
        <a:lstStyle/>
        <a:p>
          <a:endParaRPr lang="en-US"/>
        </a:p>
      </dgm:t>
    </dgm:pt>
    <dgm:pt modelId="{EA6302BA-9ED5-4D1D-9A11-352D23247277}">
      <dgm:prSet phldr="0"/>
      <dgm:spPr/>
      <dgm:t>
        <a:bodyPr/>
        <a:lstStyle/>
        <a:p>
          <a:pPr rtl="0"/>
          <a:r>
            <a:rPr lang="en-US" i="1">
              <a:latin typeface="Girl Scout Display Light"/>
              <a:cs typeface="Calibri"/>
            </a:rPr>
            <a:t>Most</a:t>
          </a:r>
          <a:r>
            <a:rPr lang="en-US">
              <a:latin typeface="Girl Scout Display Light"/>
              <a:cs typeface="Calibri"/>
            </a:rPr>
            <a:t> donations can go towards </a:t>
          </a:r>
          <a:r>
            <a:rPr lang="en-US" b="1">
              <a:latin typeface="Girl Scout Display Light"/>
              <a:cs typeface="Calibri"/>
            </a:rPr>
            <a:t>Tracked Cookie Share </a:t>
          </a:r>
          <a:r>
            <a:rPr lang="en-US">
              <a:latin typeface="Girl Scout Display Light"/>
              <a:cs typeface="Calibri"/>
            </a:rPr>
            <a:t>(troop inventory)</a:t>
          </a:r>
        </a:p>
      </dgm:t>
    </dgm:pt>
    <dgm:pt modelId="{113DAA7B-EBC0-43AE-9BF1-73D411E57121}" type="parTrans" cxnId="{D64D5F2E-07F9-4867-B642-D7B98F96C87C}">
      <dgm:prSet/>
      <dgm:spPr/>
      <dgm:t>
        <a:bodyPr/>
        <a:lstStyle/>
        <a:p>
          <a:endParaRPr lang="en-US"/>
        </a:p>
      </dgm:t>
    </dgm:pt>
    <dgm:pt modelId="{B3761E22-F47A-4791-A599-F10BC2B3ADB7}" type="sibTrans" cxnId="{D64D5F2E-07F9-4867-B642-D7B98F96C87C}">
      <dgm:prSet/>
      <dgm:spPr/>
      <dgm:t>
        <a:bodyPr/>
        <a:lstStyle/>
        <a:p>
          <a:endParaRPr lang="en-US"/>
        </a:p>
      </dgm:t>
    </dgm:pt>
    <dgm:pt modelId="{CBEFDF89-893F-495A-A50D-AABEF46FCE9F}" type="pres">
      <dgm:prSet presAssocID="{8ED50F75-C8CE-4D04-BE6E-1D91A6F2A6FB}" presName="diagram" presStyleCnt="0">
        <dgm:presLayoutVars>
          <dgm:chPref val="1"/>
          <dgm:dir/>
          <dgm:animOne val="branch"/>
          <dgm:animLvl val="lvl"/>
          <dgm:resizeHandles/>
        </dgm:presLayoutVars>
      </dgm:prSet>
      <dgm:spPr/>
    </dgm:pt>
    <dgm:pt modelId="{7E5045EC-E3CE-4D36-9226-D3471407E16C}" type="pres">
      <dgm:prSet presAssocID="{2D73BF2E-F093-4101-94B0-C2A24AAAF7EB}" presName="root" presStyleCnt="0"/>
      <dgm:spPr/>
    </dgm:pt>
    <dgm:pt modelId="{38CF7811-BF96-4C74-9EA8-86BEA09BBCC8}" type="pres">
      <dgm:prSet presAssocID="{2D73BF2E-F093-4101-94B0-C2A24AAAF7EB}" presName="rootComposite" presStyleCnt="0"/>
      <dgm:spPr/>
    </dgm:pt>
    <dgm:pt modelId="{2B25C8A1-3958-4F59-B1D8-5C084D38AD11}" type="pres">
      <dgm:prSet presAssocID="{2D73BF2E-F093-4101-94B0-C2A24AAAF7EB}" presName="rootText" presStyleLbl="node1" presStyleIdx="0" presStyleCnt="3" custScaleX="130495" custScaleY="199697" custLinFactX="47850" custLinFactNeighborX="100000" custLinFactNeighborY="212"/>
      <dgm:spPr/>
    </dgm:pt>
    <dgm:pt modelId="{944A6FC8-6BC7-4B80-A7A1-75424103D65A}" type="pres">
      <dgm:prSet presAssocID="{2D73BF2E-F093-4101-94B0-C2A24AAAF7EB}" presName="rootConnector" presStyleLbl="node1" presStyleIdx="0" presStyleCnt="3"/>
      <dgm:spPr/>
    </dgm:pt>
    <dgm:pt modelId="{D3179EC2-3AB3-4F68-B31F-EDFF6DF5EEAC}" type="pres">
      <dgm:prSet presAssocID="{2D73BF2E-F093-4101-94B0-C2A24AAAF7EB}" presName="childShape" presStyleCnt="0"/>
      <dgm:spPr/>
    </dgm:pt>
    <dgm:pt modelId="{D265F71B-9229-4C75-AE96-2E22E37F005B}" type="pres">
      <dgm:prSet presAssocID="{EA6302BA-9ED5-4D1D-9A11-352D23247277}" presName="root" presStyleCnt="0"/>
      <dgm:spPr/>
    </dgm:pt>
    <dgm:pt modelId="{81E14BD4-3D9D-4AB9-99A9-0255A539D929}" type="pres">
      <dgm:prSet presAssocID="{EA6302BA-9ED5-4D1D-9A11-352D23247277}" presName="rootComposite" presStyleCnt="0"/>
      <dgm:spPr/>
    </dgm:pt>
    <dgm:pt modelId="{252E65D0-D9CB-4EA3-BC46-1977E16735B3}" type="pres">
      <dgm:prSet presAssocID="{EA6302BA-9ED5-4D1D-9A11-352D23247277}" presName="rootText" presStyleLbl="node1" presStyleIdx="1" presStyleCnt="3" custScaleX="130706" custScaleY="199595" custLinFactX="-100000" custLinFactNeighborX="-104119" custLinFactNeighborY="-7924"/>
      <dgm:spPr/>
    </dgm:pt>
    <dgm:pt modelId="{133306BC-6B9F-4388-B370-87F33CDF3918}" type="pres">
      <dgm:prSet presAssocID="{EA6302BA-9ED5-4D1D-9A11-352D23247277}" presName="rootConnector" presStyleLbl="node1" presStyleIdx="1" presStyleCnt="3"/>
      <dgm:spPr/>
    </dgm:pt>
    <dgm:pt modelId="{D78099EF-8E33-4FFA-AC6E-84E56A1F4437}" type="pres">
      <dgm:prSet presAssocID="{EA6302BA-9ED5-4D1D-9A11-352D23247277}" presName="childShape" presStyleCnt="0"/>
      <dgm:spPr/>
    </dgm:pt>
    <dgm:pt modelId="{666ABCB4-828A-4AB8-8BA1-A36C5ED4EA8D}" type="pres">
      <dgm:prSet presAssocID="{859F4F4C-3185-44C4-8633-1ED7CD81C073}" presName="root" presStyleCnt="0"/>
      <dgm:spPr/>
    </dgm:pt>
    <dgm:pt modelId="{4A840C80-99D9-439D-932D-D2BAF6B18460}" type="pres">
      <dgm:prSet presAssocID="{859F4F4C-3185-44C4-8633-1ED7CD81C073}" presName="rootComposite" presStyleCnt="0"/>
      <dgm:spPr/>
    </dgm:pt>
    <dgm:pt modelId="{99239C8C-F184-409B-93FB-A12E9DD66C55}" type="pres">
      <dgm:prSet presAssocID="{859F4F4C-3185-44C4-8633-1ED7CD81C073}" presName="rootText" presStyleLbl="node1" presStyleIdx="2" presStyleCnt="3" custScaleX="134593" custScaleY="199697"/>
      <dgm:spPr/>
    </dgm:pt>
    <dgm:pt modelId="{B2D1560D-369D-406C-A369-C4546A91A72E}" type="pres">
      <dgm:prSet presAssocID="{859F4F4C-3185-44C4-8633-1ED7CD81C073}" presName="rootConnector" presStyleLbl="node1" presStyleIdx="2" presStyleCnt="3"/>
      <dgm:spPr/>
    </dgm:pt>
    <dgm:pt modelId="{72F912BA-8447-4300-9E37-9DBA1802409D}" type="pres">
      <dgm:prSet presAssocID="{859F4F4C-3185-44C4-8633-1ED7CD81C073}" presName="childShape" presStyleCnt="0"/>
      <dgm:spPr/>
    </dgm:pt>
    <dgm:pt modelId="{5740473E-3412-4FD9-9527-501AF033F4FF}" type="pres">
      <dgm:prSet presAssocID="{C41B3500-8E29-419C-9336-62C95185A484}" presName="Name13" presStyleLbl="parChTrans1D2" presStyleIdx="0" presStyleCnt="2"/>
      <dgm:spPr/>
    </dgm:pt>
    <dgm:pt modelId="{8AC51919-9582-4C4B-85A7-BE0E9BF5345A}" type="pres">
      <dgm:prSet presAssocID="{6789A86A-F7E3-4154-BCC4-C02E35E1C4A8}" presName="childText" presStyleLbl="bgAcc1" presStyleIdx="0" presStyleCnt="2" custScaleX="171245" custScaleY="162261">
        <dgm:presLayoutVars>
          <dgm:bulletEnabled val="1"/>
        </dgm:presLayoutVars>
      </dgm:prSet>
      <dgm:spPr/>
    </dgm:pt>
    <dgm:pt modelId="{DA129895-C72E-40C6-8BE7-6C9688691E84}" type="pres">
      <dgm:prSet presAssocID="{68B6347C-9690-406F-BBE1-973CA3FA4A85}" presName="Name13" presStyleLbl="parChTrans1D2" presStyleIdx="1" presStyleCnt="2"/>
      <dgm:spPr/>
    </dgm:pt>
    <dgm:pt modelId="{BD8F51FF-0C3B-46DE-81C7-8A06812B5F9C}" type="pres">
      <dgm:prSet presAssocID="{76AFC490-DE73-4BEE-8C44-D7DA5D16E66F}" presName="childText" presStyleLbl="bgAcc1" presStyleIdx="1" presStyleCnt="2" custScaleX="168634" custScaleY="184663">
        <dgm:presLayoutVars>
          <dgm:bulletEnabled val="1"/>
        </dgm:presLayoutVars>
      </dgm:prSet>
      <dgm:spPr/>
    </dgm:pt>
  </dgm:ptLst>
  <dgm:cxnLst>
    <dgm:cxn modelId="{D64D5F2E-07F9-4867-B642-D7B98F96C87C}" srcId="{8ED50F75-C8CE-4D04-BE6E-1D91A6F2A6FB}" destId="{EA6302BA-9ED5-4D1D-9A11-352D23247277}" srcOrd="1" destOrd="0" parTransId="{113DAA7B-EBC0-43AE-9BF1-73D411E57121}" sibTransId="{B3761E22-F47A-4791-A599-F10BC2B3ADB7}"/>
    <dgm:cxn modelId="{B3845632-E1B4-41E5-984F-359118DD288A}" type="presOf" srcId="{2D73BF2E-F093-4101-94B0-C2A24AAAF7EB}" destId="{2B25C8A1-3958-4F59-B1D8-5C084D38AD11}" srcOrd="0" destOrd="0" presId="urn:microsoft.com/office/officeart/2005/8/layout/hierarchy3"/>
    <dgm:cxn modelId="{B4C9793C-CC2F-4778-98C3-F630437ED933}" type="presOf" srcId="{859F4F4C-3185-44C4-8633-1ED7CD81C073}" destId="{B2D1560D-369D-406C-A369-C4546A91A72E}" srcOrd="1" destOrd="0" presId="urn:microsoft.com/office/officeart/2005/8/layout/hierarchy3"/>
    <dgm:cxn modelId="{A65C2C5C-398A-418A-92C0-7D1D7D2FFD9C}" type="presOf" srcId="{68B6347C-9690-406F-BBE1-973CA3FA4A85}" destId="{DA129895-C72E-40C6-8BE7-6C9688691E84}" srcOrd="0" destOrd="0" presId="urn:microsoft.com/office/officeart/2005/8/layout/hierarchy3"/>
    <dgm:cxn modelId="{6FAED762-C969-4B87-8BE7-A8B1BC9D55D7}" srcId="{859F4F4C-3185-44C4-8633-1ED7CD81C073}" destId="{6789A86A-F7E3-4154-BCC4-C02E35E1C4A8}" srcOrd="0" destOrd="0" parTransId="{C41B3500-8E29-419C-9336-62C95185A484}" sibTransId="{8574F7F5-7A0A-492E-A2B8-A53B86A4C4AD}"/>
    <dgm:cxn modelId="{F40F1573-AF33-486C-983F-F76604217BAA}" type="presOf" srcId="{EA6302BA-9ED5-4D1D-9A11-352D23247277}" destId="{252E65D0-D9CB-4EA3-BC46-1977E16735B3}" srcOrd="0" destOrd="0" presId="urn:microsoft.com/office/officeart/2005/8/layout/hierarchy3"/>
    <dgm:cxn modelId="{666F8974-D2E0-4215-90C4-8ACAB4877257}" srcId="{8ED50F75-C8CE-4D04-BE6E-1D91A6F2A6FB}" destId="{859F4F4C-3185-44C4-8633-1ED7CD81C073}" srcOrd="2" destOrd="0" parTransId="{0E541FDD-93CF-4A38-BE41-88D4BB5B7AA4}" sibTransId="{3A746471-D961-44B4-9679-0805765F2848}"/>
    <dgm:cxn modelId="{EF1AFA55-0A23-4505-A11E-8EFDD3536912}" type="presOf" srcId="{C41B3500-8E29-419C-9336-62C95185A484}" destId="{5740473E-3412-4FD9-9527-501AF033F4FF}" srcOrd="0" destOrd="0" presId="urn:microsoft.com/office/officeart/2005/8/layout/hierarchy3"/>
    <dgm:cxn modelId="{F352E988-BBC1-49E6-985D-6BBE32105121}" srcId="{859F4F4C-3185-44C4-8633-1ED7CD81C073}" destId="{76AFC490-DE73-4BEE-8C44-D7DA5D16E66F}" srcOrd="1" destOrd="0" parTransId="{68B6347C-9690-406F-BBE1-973CA3FA4A85}" sibTransId="{A850447D-1A8A-4E9D-841A-D6FCC8CFFA08}"/>
    <dgm:cxn modelId="{BFF81E8D-2BC1-402E-A495-EE227A8AD6FD}" srcId="{8ED50F75-C8CE-4D04-BE6E-1D91A6F2A6FB}" destId="{2D73BF2E-F093-4101-94B0-C2A24AAAF7EB}" srcOrd="0" destOrd="0" parTransId="{533BA0B9-D13E-421B-BD70-C29FEF6D0ECF}" sibTransId="{5AAFA9A3-E87C-4470-AA79-E80128761407}"/>
    <dgm:cxn modelId="{ADB146A6-A48C-4B36-B7DC-4371D91CF49B}" type="presOf" srcId="{859F4F4C-3185-44C4-8633-1ED7CD81C073}" destId="{99239C8C-F184-409B-93FB-A12E9DD66C55}" srcOrd="0" destOrd="0" presId="urn:microsoft.com/office/officeart/2005/8/layout/hierarchy3"/>
    <dgm:cxn modelId="{C4639DAC-C1CF-499A-89AE-387CB992E742}" type="presOf" srcId="{8ED50F75-C8CE-4D04-BE6E-1D91A6F2A6FB}" destId="{CBEFDF89-893F-495A-A50D-AABEF46FCE9F}" srcOrd="0" destOrd="0" presId="urn:microsoft.com/office/officeart/2005/8/layout/hierarchy3"/>
    <dgm:cxn modelId="{637B65BB-9B50-4CAC-9E81-A266938F1A5C}" type="presOf" srcId="{EA6302BA-9ED5-4D1D-9A11-352D23247277}" destId="{133306BC-6B9F-4388-B370-87F33CDF3918}" srcOrd="1" destOrd="0" presId="urn:microsoft.com/office/officeart/2005/8/layout/hierarchy3"/>
    <dgm:cxn modelId="{0D683EC4-3DC5-4B3F-9287-9AC16F35BFB6}" type="presOf" srcId="{76AFC490-DE73-4BEE-8C44-D7DA5D16E66F}" destId="{BD8F51FF-0C3B-46DE-81C7-8A06812B5F9C}" srcOrd="0" destOrd="0" presId="urn:microsoft.com/office/officeart/2005/8/layout/hierarchy3"/>
    <dgm:cxn modelId="{C5C71AEE-62C5-40DB-81E1-EF70EEC5ED48}" type="presOf" srcId="{2D73BF2E-F093-4101-94B0-C2A24AAAF7EB}" destId="{944A6FC8-6BC7-4B80-A7A1-75424103D65A}" srcOrd="1" destOrd="0" presId="urn:microsoft.com/office/officeart/2005/8/layout/hierarchy3"/>
    <dgm:cxn modelId="{15DF34EE-898E-4D69-8388-68D7E57B4242}" type="presOf" srcId="{6789A86A-F7E3-4154-BCC4-C02E35E1C4A8}" destId="{8AC51919-9582-4C4B-85A7-BE0E9BF5345A}" srcOrd="0" destOrd="0" presId="urn:microsoft.com/office/officeart/2005/8/layout/hierarchy3"/>
    <dgm:cxn modelId="{1F62736A-3FBD-4E8B-A270-DAD29E7692ED}" type="presParOf" srcId="{CBEFDF89-893F-495A-A50D-AABEF46FCE9F}" destId="{7E5045EC-E3CE-4D36-9226-D3471407E16C}" srcOrd="0" destOrd="0" presId="urn:microsoft.com/office/officeart/2005/8/layout/hierarchy3"/>
    <dgm:cxn modelId="{932E1AE0-463C-40A1-BD20-30E6FCEB63C2}" type="presParOf" srcId="{7E5045EC-E3CE-4D36-9226-D3471407E16C}" destId="{38CF7811-BF96-4C74-9EA8-86BEA09BBCC8}" srcOrd="0" destOrd="0" presId="urn:microsoft.com/office/officeart/2005/8/layout/hierarchy3"/>
    <dgm:cxn modelId="{FC925E7D-B1EC-44C6-957A-469A57A1326B}" type="presParOf" srcId="{38CF7811-BF96-4C74-9EA8-86BEA09BBCC8}" destId="{2B25C8A1-3958-4F59-B1D8-5C084D38AD11}" srcOrd="0" destOrd="0" presId="urn:microsoft.com/office/officeart/2005/8/layout/hierarchy3"/>
    <dgm:cxn modelId="{9F5E190B-A0B1-496E-99A3-7C2F74F265A0}" type="presParOf" srcId="{38CF7811-BF96-4C74-9EA8-86BEA09BBCC8}" destId="{944A6FC8-6BC7-4B80-A7A1-75424103D65A}" srcOrd="1" destOrd="0" presId="urn:microsoft.com/office/officeart/2005/8/layout/hierarchy3"/>
    <dgm:cxn modelId="{C9B9643B-6729-4815-8D75-6677C401C6A6}" type="presParOf" srcId="{7E5045EC-E3CE-4D36-9226-D3471407E16C}" destId="{D3179EC2-3AB3-4F68-B31F-EDFF6DF5EEAC}" srcOrd="1" destOrd="0" presId="urn:microsoft.com/office/officeart/2005/8/layout/hierarchy3"/>
    <dgm:cxn modelId="{9790EF51-64DD-4B3E-840E-19ED6BDA7553}" type="presParOf" srcId="{CBEFDF89-893F-495A-A50D-AABEF46FCE9F}" destId="{D265F71B-9229-4C75-AE96-2E22E37F005B}" srcOrd="1" destOrd="0" presId="urn:microsoft.com/office/officeart/2005/8/layout/hierarchy3"/>
    <dgm:cxn modelId="{2CA9EFC8-D927-472D-892B-1B0F0B257C60}" type="presParOf" srcId="{D265F71B-9229-4C75-AE96-2E22E37F005B}" destId="{81E14BD4-3D9D-4AB9-99A9-0255A539D929}" srcOrd="0" destOrd="0" presId="urn:microsoft.com/office/officeart/2005/8/layout/hierarchy3"/>
    <dgm:cxn modelId="{ED61C130-E20D-4E18-A792-E34835432C49}" type="presParOf" srcId="{81E14BD4-3D9D-4AB9-99A9-0255A539D929}" destId="{252E65D0-D9CB-4EA3-BC46-1977E16735B3}" srcOrd="0" destOrd="0" presId="urn:microsoft.com/office/officeart/2005/8/layout/hierarchy3"/>
    <dgm:cxn modelId="{8226ABC9-9735-4312-A081-BBE2CC5D5963}" type="presParOf" srcId="{81E14BD4-3D9D-4AB9-99A9-0255A539D929}" destId="{133306BC-6B9F-4388-B370-87F33CDF3918}" srcOrd="1" destOrd="0" presId="urn:microsoft.com/office/officeart/2005/8/layout/hierarchy3"/>
    <dgm:cxn modelId="{D681A855-D3FE-438E-8022-D96B5E61B822}" type="presParOf" srcId="{D265F71B-9229-4C75-AE96-2E22E37F005B}" destId="{D78099EF-8E33-4FFA-AC6E-84E56A1F4437}" srcOrd="1" destOrd="0" presId="urn:microsoft.com/office/officeart/2005/8/layout/hierarchy3"/>
    <dgm:cxn modelId="{E66CEECF-EB0E-4C3C-B8D3-D836CFDF9F6A}" type="presParOf" srcId="{CBEFDF89-893F-495A-A50D-AABEF46FCE9F}" destId="{666ABCB4-828A-4AB8-8BA1-A36C5ED4EA8D}" srcOrd="2" destOrd="0" presId="urn:microsoft.com/office/officeart/2005/8/layout/hierarchy3"/>
    <dgm:cxn modelId="{51C3BEF4-FEDB-4567-8AD1-A253FA177CD9}" type="presParOf" srcId="{666ABCB4-828A-4AB8-8BA1-A36C5ED4EA8D}" destId="{4A840C80-99D9-439D-932D-D2BAF6B18460}" srcOrd="0" destOrd="0" presId="urn:microsoft.com/office/officeart/2005/8/layout/hierarchy3"/>
    <dgm:cxn modelId="{0EE6AD68-6E95-4E0C-AF43-DA44F0F85016}" type="presParOf" srcId="{4A840C80-99D9-439D-932D-D2BAF6B18460}" destId="{99239C8C-F184-409B-93FB-A12E9DD66C55}" srcOrd="0" destOrd="0" presId="urn:microsoft.com/office/officeart/2005/8/layout/hierarchy3"/>
    <dgm:cxn modelId="{C67DE8F2-E8E7-40CD-9D1D-DA2FE6605039}" type="presParOf" srcId="{4A840C80-99D9-439D-932D-D2BAF6B18460}" destId="{B2D1560D-369D-406C-A369-C4546A91A72E}" srcOrd="1" destOrd="0" presId="urn:microsoft.com/office/officeart/2005/8/layout/hierarchy3"/>
    <dgm:cxn modelId="{743FA4DC-ED60-483B-9DD8-DF6ABA36F116}" type="presParOf" srcId="{666ABCB4-828A-4AB8-8BA1-A36C5ED4EA8D}" destId="{72F912BA-8447-4300-9E37-9DBA1802409D}" srcOrd="1" destOrd="0" presId="urn:microsoft.com/office/officeart/2005/8/layout/hierarchy3"/>
    <dgm:cxn modelId="{DB969A56-6CD9-4770-B309-44C1BE31A819}" type="presParOf" srcId="{72F912BA-8447-4300-9E37-9DBA1802409D}" destId="{5740473E-3412-4FD9-9527-501AF033F4FF}" srcOrd="0" destOrd="0" presId="urn:microsoft.com/office/officeart/2005/8/layout/hierarchy3"/>
    <dgm:cxn modelId="{0D33EFDB-29B4-421E-B750-A17621D3C3FD}" type="presParOf" srcId="{72F912BA-8447-4300-9E37-9DBA1802409D}" destId="{8AC51919-9582-4C4B-85A7-BE0E9BF5345A}" srcOrd="1" destOrd="0" presId="urn:microsoft.com/office/officeart/2005/8/layout/hierarchy3"/>
    <dgm:cxn modelId="{1E286FFA-3CDC-49D4-B24D-D7F06BCFCDA5}" type="presParOf" srcId="{72F912BA-8447-4300-9E37-9DBA1802409D}" destId="{DA129895-C72E-40C6-8BE7-6C9688691E84}" srcOrd="2" destOrd="0" presId="urn:microsoft.com/office/officeart/2005/8/layout/hierarchy3"/>
    <dgm:cxn modelId="{98E3EF79-D3B0-40A1-AC52-13BC35A4BAE0}" type="presParOf" srcId="{72F912BA-8447-4300-9E37-9DBA1802409D}" destId="{BD8F51FF-0C3B-46DE-81C7-8A06812B5F9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5C8A1-3958-4F59-B1D8-5C084D38AD11}">
      <dsp:nvSpPr>
        <dsp:cNvPr id="0" name=""/>
        <dsp:cNvSpPr/>
      </dsp:nvSpPr>
      <dsp:spPr>
        <a:xfrm>
          <a:off x="2626607" y="23720"/>
          <a:ext cx="2317832" cy="1773493"/>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i="1" kern="1200">
              <a:latin typeface="Girl Scout Display Light"/>
            </a:rPr>
            <a:t>Any</a:t>
          </a:r>
          <a:r>
            <a:rPr lang="en-US" sz="2200" kern="1200">
              <a:latin typeface="Girl Scout Display Light"/>
            </a:rPr>
            <a:t> donation can go towards </a:t>
          </a:r>
          <a:r>
            <a:rPr lang="en-US" sz="2200" b="1" kern="1200">
              <a:latin typeface="Girl Scout Display Light"/>
            </a:rPr>
            <a:t>Virtual Cookie Share </a:t>
          </a:r>
          <a:r>
            <a:rPr lang="en-US" sz="2200" kern="1200">
              <a:latin typeface="Girl Scout Display Light"/>
            </a:rPr>
            <a:t>(council inventory)</a:t>
          </a:r>
        </a:p>
      </dsp:txBody>
      <dsp:txXfrm>
        <a:off x="2678551" y="75664"/>
        <a:ext cx="2213944" cy="1669605"/>
      </dsp:txXfrm>
    </dsp:sp>
    <dsp:sp modelId="{252E65D0-D9CB-4EA3-BC46-1977E16735B3}">
      <dsp:nvSpPr>
        <dsp:cNvPr id="0" name=""/>
        <dsp:cNvSpPr/>
      </dsp:nvSpPr>
      <dsp:spPr>
        <a:xfrm>
          <a:off x="0" y="0"/>
          <a:ext cx="2321579" cy="1772587"/>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rtl="0">
            <a:lnSpc>
              <a:spcPct val="90000"/>
            </a:lnSpc>
            <a:spcBef>
              <a:spcPct val="0"/>
            </a:spcBef>
            <a:spcAft>
              <a:spcPct val="35000"/>
            </a:spcAft>
            <a:buNone/>
          </a:pPr>
          <a:r>
            <a:rPr lang="en-US" sz="2200" i="1" kern="1200">
              <a:latin typeface="Girl Scout Display Light"/>
              <a:cs typeface="Calibri"/>
            </a:rPr>
            <a:t>Most</a:t>
          </a:r>
          <a:r>
            <a:rPr lang="en-US" sz="2200" kern="1200">
              <a:latin typeface="Girl Scout Display Light"/>
              <a:cs typeface="Calibri"/>
            </a:rPr>
            <a:t> donations can go towards </a:t>
          </a:r>
          <a:r>
            <a:rPr lang="en-US" sz="2200" b="1" kern="1200">
              <a:latin typeface="Girl Scout Display Light"/>
              <a:cs typeface="Calibri"/>
            </a:rPr>
            <a:t>Tracked Cookie Share </a:t>
          </a:r>
          <a:r>
            <a:rPr lang="en-US" sz="2200" kern="1200">
              <a:latin typeface="Girl Scout Display Light"/>
              <a:cs typeface="Calibri"/>
            </a:rPr>
            <a:t>(troop inventory)</a:t>
          </a:r>
        </a:p>
      </dsp:txBody>
      <dsp:txXfrm>
        <a:off x="51917" y="51917"/>
        <a:ext cx="2217745" cy="1668753"/>
      </dsp:txXfrm>
    </dsp:sp>
    <dsp:sp modelId="{99239C8C-F184-409B-93FB-A12E9DD66C55}">
      <dsp:nvSpPr>
        <dsp:cNvPr id="0" name=""/>
        <dsp:cNvSpPr/>
      </dsp:nvSpPr>
      <dsp:spPr>
        <a:xfrm>
          <a:off x="5528023" y="21837"/>
          <a:ext cx="2390620" cy="1773493"/>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Girl Scout Display Light"/>
            </a:rPr>
            <a:t>Donations that </a:t>
          </a:r>
          <a:r>
            <a:rPr lang="en-US" sz="2200" b="1" i="1" kern="1200">
              <a:latin typeface="Girl Scout Display Light"/>
            </a:rPr>
            <a:t>ONLY</a:t>
          </a:r>
          <a:r>
            <a:rPr lang="en-US" sz="2200" kern="1200">
              <a:latin typeface="Girl Scout Display Light"/>
            </a:rPr>
            <a:t> go to </a:t>
          </a:r>
          <a:r>
            <a:rPr lang="en-US" sz="2200" b="1" kern="1200">
              <a:latin typeface="Girl Scout Display Light"/>
            </a:rPr>
            <a:t>Virtual Cookie Share </a:t>
          </a:r>
          <a:r>
            <a:rPr lang="en-US" sz="2200" kern="1200">
              <a:latin typeface="Girl Scout Display Light"/>
            </a:rPr>
            <a:t>(council inventory): </a:t>
          </a:r>
        </a:p>
      </dsp:txBody>
      <dsp:txXfrm>
        <a:off x="5579967" y="73781"/>
        <a:ext cx="2286732" cy="1669605"/>
      </dsp:txXfrm>
    </dsp:sp>
    <dsp:sp modelId="{5740473E-3412-4FD9-9527-501AF033F4FF}">
      <dsp:nvSpPr>
        <dsp:cNvPr id="0" name=""/>
        <dsp:cNvSpPr/>
      </dsp:nvSpPr>
      <dsp:spPr>
        <a:xfrm>
          <a:off x="5767085" y="1795331"/>
          <a:ext cx="239062" cy="942536"/>
        </a:xfrm>
        <a:custGeom>
          <a:avLst/>
          <a:gdLst/>
          <a:ahLst/>
          <a:cxnLst/>
          <a:rect l="0" t="0" r="0" b="0"/>
          <a:pathLst>
            <a:path>
              <a:moveTo>
                <a:pt x="0" y="0"/>
              </a:moveTo>
              <a:lnTo>
                <a:pt x="0" y="942536"/>
              </a:lnTo>
              <a:lnTo>
                <a:pt x="239062" y="94253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C51919-9582-4C4B-85A7-BE0E9BF5345A}">
      <dsp:nvSpPr>
        <dsp:cNvPr id="0" name=""/>
        <dsp:cNvSpPr/>
      </dsp:nvSpPr>
      <dsp:spPr>
        <a:xfrm>
          <a:off x="6006147" y="2017354"/>
          <a:ext cx="2433301" cy="1441027"/>
        </a:xfrm>
        <a:prstGeom prst="roundRect">
          <a:avLst>
            <a:gd name="adj" fmla="val 10000"/>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rl Scout Display Light"/>
            </a:rPr>
            <a:t>Donations accepted from a </a:t>
          </a:r>
          <a:r>
            <a:rPr lang="en-US" sz="1800" b="1" kern="1200">
              <a:latin typeface="Girl Scout Display Light"/>
            </a:rPr>
            <a:t>digital cookie shipped-only order</a:t>
          </a:r>
        </a:p>
      </dsp:txBody>
      <dsp:txXfrm>
        <a:off x="6048353" y="2059560"/>
        <a:ext cx="2348889" cy="1356615"/>
      </dsp:txXfrm>
    </dsp:sp>
    <dsp:sp modelId="{DA129895-C72E-40C6-8BE7-6C9688691E84}">
      <dsp:nvSpPr>
        <dsp:cNvPr id="0" name=""/>
        <dsp:cNvSpPr/>
      </dsp:nvSpPr>
      <dsp:spPr>
        <a:xfrm>
          <a:off x="5767085" y="1795331"/>
          <a:ext cx="239062" cy="2705062"/>
        </a:xfrm>
        <a:custGeom>
          <a:avLst/>
          <a:gdLst/>
          <a:ahLst/>
          <a:cxnLst/>
          <a:rect l="0" t="0" r="0" b="0"/>
          <a:pathLst>
            <a:path>
              <a:moveTo>
                <a:pt x="0" y="0"/>
              </a:moveTo>
              <a:lnTo>
                <a:pt x="0" y="2705062"/>
              </a:lnTo>
              <a:lnTo>
                <a:pt x="239062" y="27050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8F51FF-0C3B-46DE-81C7-8A06812B5F9C}">
      <dsp:nvSpPr>
        <dsp:cNvPr id="0" name=""/>
        <dsp:cNvSpPr/>
      </dsp:nvSpPr>
      <dsp:spPr>
        <a:xfrm>
          <a:off x="6006147" y="3680404"/>
          <a:ext cx="2396201" cy="1639977"/>
        </a:xfrm>
        <a:prstGeom prst="roundRect">
          <a:avLst>
            <a:gd name="adj" fmla="val 10000"/>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Girl Scout Display Light"/>
            </a:rPr>
            <a:t>Donations accepted from the </a:t>
          </a:r>
          <a:r>
            <a:rPr lang="en-US" sz="1800" b="1" kern="1200">
              <a:latin typeface="Girl Scout Display Light"/>
            </a:rPr>
            <a:t>troop’s booth pick up link. </a:t>
          </a:r>
        </a:p>
      </dsp:txBody>
      <dsp:txXfrm>
        <a:off x="6054180" y="3728437"/>
        <a:ext cx="2300135" cy="15439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AA895-4904-41A6-B0CA-624C3B0EEEF0}" type="datetimeFigureOut">
              <a:rPr lang="en-US" smtClean="0"/>
              <a:t>1/2/2025</a:t>
            </a:fld>
            <a:endParaRPr lang="en-US"/>
          </a:p>
        </p:txBody>
      </p:sp>
      <p:sp>
        <p:nvSpPr>
          <p:cNvPr id="4" name="Slide Image Placeholder 3"/>
          <p:cNvSpPr>
            <a:spLocks noGrp="1" noRot="1" noChangeAspect="1"/>
          </p:cNvSpPr>
          <p:nvPr>
            <p:ph type="sldImg" idx="2"/>
          </p:nvPr>
        </p:nvSpPr>
        <p:spPr>
          <a:xfrm>
            <a:off x="685800" y="886619"/>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7149D9-3815-41F2-8B35-23EA0741C567}" type="slidenum">
              <a:rPr lang="en-US" smtClean="0"/>
              <a:t>‹#›</a:t>
            </a:fld>
            <a:endParaRPr lang="en-US"/>
          </a:p>
        </p:txBody>
      </p:sp>
    </p:spTree>
    <p:extLst>
      <p:ext uri="{BB962C8B-B14F-4D97-AF65-F5344CB8AC3E}">
        <p14:creationId xmlns:p14="http://schemas.microsoft.com/office/powerpoint/2010/main" val="3915948432"/>
      </p:ext>
    </p:extLst>
  </p:cSld>
  <p:clrMap bg1="lt1" tx1="dk1" bg2="lt2" tx2="dk2" accent1="accent1" accent2="accent2" accent3="accent3" accent4="accent4" accent5="accent5" accent6="accent6" hlink="hlink" folHlink="folHlink"/>
  <p:notesStyle>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noreply@abcsmartcookies.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bcsmartcookies.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a:cs typeface="Calibri"/>
              </a:rPr>
              <a:t>Welcome back to the 2025 online Troop Cookie Manager Training for Girl Scouts River Valleys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468EF-DA85-4017-8EC8-405AB66DA3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389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spcAft>
                <a:spcPts val="846"/>
              </a:spcAft>
            </a:pPr>
            <a:r>
              <a:rPr lang="en-US"/>
              <a:t>Good news! There are no major changes to the volunteer experience in Smart Cookies. The way you place your initial order, select a delivery location, transfer cookies, select booths, use the Smart Booth Divider-you get the idea-it all will work the same this year. In this section we’ll review the major updates to the system, how data from Smart Cookies gets pulled from Digital Cookie, your volunteer access dates, viewing payments in the system, and where you can find Smart Cookies support.</a:t>
            </a:r>
          </a:p>
        </p:txBody>
      </p:sp>
      <p:sp>
        <p:nvSpPr>
          <p:cNvPr id="4" name="Slide Number Placeholder 3"/>
          <p:cNvSpPr>
            <a:spLocks noGrp="1"/>
          </p:cNvSpPr>
          <p:nvPr>
            <p:ph type="sldNum" sz="quarter" idx="5"/>
          </p:nvPr>
        </p:nvSpPr>
        <p:spPr/>
        <p:txBody>
          <a:bodyPr/>
          <a:lstStyle/>
          <a:p>
            <a:fld id="{531818CD-EDDE-3746-B3F9-A3C79B1F99DB}" type="slidenum">
              <a:rPr lang="en-US" smtClean="0"/>
              <a:t>10</a:t>
            </a:fld>
            <a:endParaRPr lang="en-US"/>
          </a:p>
        </p:txBody>
      </p:sp>
    </p:spTree>
    <p:extLst>
      <p:ext uri="{BB962C8B-B14F-4D97-AF65-F5344CB8AC3E}">
        <p14:creationId xmlns:p14="http://schemas.microsoft.com/office/powerpoint/2010/main" val="992960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sz="1900">
                <a:latin typeface="Calibri" panose="020F0502020204030204" pitchFamily="34" charset="0"/>
                <a:ea typeface="Calibri" panose="020F0502020204030204" pitchFamily="34" charset="0"/>
                <a:cs typeface="Arial" panose="020B0604020202020204" pitchFamily="34" charset="0"/>
              </a:rPr>
              <a:t>The biggest change for Smart Cookies is the way sales information will transfer to Digital Cookie. Smart Cookies will be </a:t>
            </a:r>
            <a:r>
              <a:rPr lang="en-US" sz="1900" b="1">
                <a:latin typeface="Calibri" panose="020F0502020204030204" pitchFamily="34" charset="0"/>
                <a:ea typeface="Calibri" panose="020F0502020204030204" pitchFamily="34" charset="0"/>
                <a:cs typeface="Arial" panose="020B0604020202020204" pitchFamily="34" charset="0"/>
              </a:rPr>
              <a:t>pulling</a:t>
            </a:r>
            <a:r>
              <a:rPr lang="en-US" sz="1900">
                <a:latin typeface="Calibri" panose="020F0502020204030204" pitchFamily="34" charset="0"/>
                <a:ea typeface="Calibri" panose="020F0502020204030204" pitchFamily="34" charset="0"/>
                <a:cs typeface="Arial" panose="020B0604020202020204" pitchFamily="34" charset="0"/>
              </a:rPr>
              <a:t> data from Digital Cookie on a scheduled basis. This process should assist with updates in the system to be seen in minutes on the Girl Scout’s Digital Cookie dashboard, instead of hours or days. </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11</a:t>
            </a:fld>
            <a:endParaRPr lang="en-US"/>
          </a:p>
        </p:txBody>
      </p:sp>
    </p:spTree>
    <p:extLst>
      <p:ext uri="{BB962C8B-B14F-4D97-AF65-F5344CB8AC3E}">
        <p14:creationId xmlns:p14="http://schemas.microsoft.com/office/powerpoint/2010/main" val="136330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fontAlgn="base"/>
            <a:r>
              <a:rPr lang="en-US" sz="1900" dirty="0">
                <a:solidFill>
                  <a:srgbClr val="000000"/>
                </a:solidFill>
                <a:latin typeface="Calibri" panose="020F0502020204030204" pitchFamily="34" charset="0"/>
                <a:ea typeface="Times New Roman" panose="02020603050405020304" pitchFamily="18" charset="0"/>
              </a:rPr>
              <a:t>Another enhancement this season is ensuring we have the most up to date information for </a:t>
            </a:r>
            <a:r>
              <a:rPr lang="en-US" sz="1900">
                <a:solidFill>
                  <a:srgbClr val="000000"/>
                </a:solidFill>
                <a:latin typeface="Calibri" panose="020F0502020204030204" pitchFamily="34" charset="0"/>
                <a:ea typeface="Times New Roman" panose="02020603050405020304" pitchFamily="18" charset="0"/>
              </a:rPr>
              <a:t>your troop members</a:t>
            </a:r>
            <a:r>
              <a:rPr lang="en-US" sz="1900" dirty="0">
                <a:solidFill>
                  <a:srgbClr val="000000"/>
                </a:solidFill>
                <a:latin typeface="Calibri" panose="020F0502020204030204" pitchFamily="34" charset="0"/>
                <a:ea typeface="Times New Roman" panose="02020603050405020304" pitchFamily="18" charset="0"/>
              </a:rPr>
              <a:t> in Smart Cookies before we transfer the information into Digital Cookie. The River Valleys Team has added all Troops and Girl Scouts that were registered as of December 1 to Smart Cookies.  Before we send that information to Digital Cookie, we need your help to ensure the information is as accurate as possible.  </a:t>
            </a:r>
            <a:r>
              <a:rPr lang="en-US" sz="1900" dirty="0">
                <a:latin typeface="Calibri" panose="020F0502020204030204" pitchFamily="34" charset="0"/>
                <a:ea typeface="Times New Roman" panose="02020603050405020304" pitchFamily="18" charset="0"/>
              </a:rPr>
              <a:t>​</a:t>
            </a:r>
            <a:r>
              <a:rPr lang="en-US" sz="1900" dirty="0">
                <a:solidFill>
                  <a:srgbClr val="000000"/>
                </a:solidFill>
                <a:latin typeface="Calibri" panose="020F0502020204030204" pitchFamily="34" charset="0"/>
                <a:ea typeface="Times New Roman" panose="02020603050405020304" pitchFamily="18" charset="0"/>
              </a:rPr>
              <a:t>Here's how you can help:</a:t>
            </a:r>
            <a:r>
              <a:rPr lang="en-US" sz="1900" dirty="0">
                <a:latin typeface="Calibri" panose="020F0502020204030204" pitchFamily="34" charset="0"/>
                <a:ea typeface="Times New Roman" panose="02020603050405020304" pitchFamily="18" charset="0"/>
              </a:rPr>
              <a:t>​</a:t>
            </a:r>
            <a:endParaRPr lang="en-US" sz="1900" dirty="0">
              <a:latin typeface="Times New Roman" panose="02020603050405020304" pitchFamily="18" charset="0"/>
              <a:ea typeface="Times New Roman" panose="02020603050405020304" pitchFamily="18" charset="0"/>
            </a:endParaRPr>
          </a:p>
          <a:p>
            <a:pPr marL="354490" indent="-354490" fontAlgn="base">
              <a:buSzPts val="1000"/>
              <a:buFont typeface="Symbol" panose="05050102010706020507" pitchFamily="18" charset="2"/>
              <a:buChar char=""/>
              <a:tabLst>
                <a:tab pos="472653" algn="l"/>
              </a:tabLst>
            </a:pPr>
            <a:r>
              <a:rPr lang="en-US" sz="1900" dirty="0">
                <a:solidFill>
                  <a:srgbClr val="000000"/>
                </a:solidFill>
                <a:latin typeface="Calibri" panose="020F0502020204030204" pitchFamily="34" charset="0"/>
                <a:ea typeface="Times New Roman" panose="02020603050405020304" pitchFamily="18" charset="0"/>
              </a:rPr>
              <a:t>We ask that all troop volunteers verify the Girl Scouts within their troop are listed correctly in Smart Cookies, by January 9. If any information is incorrect or missing, reach out to River Valleys to make any changes.</a:t>
            </a:r>
            <a:r>
              <a:rPr lang="en-US" sz="1900" dirty="0">
                <a:latin typeface="Calibri" panose="020F0502020204030204" pitchFamily="34" charset="0"/>
                <a:ea typeface="Times New Roman" panose="02020603050405020304" pitchFamily="18" charset="0"/>
              </a:rPr>
              <a:t>​ If everything is accurate, no further action is needed. </a:t>
            </a:r>
            <a:endParaRPr lang="en-US" sz="1900" dirty="0">
              <a:solidFill>
                <a:schemeClr val="tx1"/>
              </a:solidFill>
              <a:latin typeface="Times New Roman" panose="02020603050405020304" pitchFamily="18" charset="0"/>
              <a:ea typeface="Times New Roman" panose="02020603050405020304" pitchFamily="18" charset="0"/>
            </a:endParaRPr>
          </a:p>
          <a:p>
            <a:pPr marL="0" indent="0" fontAlgn="base">
              <a:buSzPts val="1000"/>
              <a:buFont typeface="Symbol" panose="05050102010706020507" pitchFamily="18" charset="2"/>
              <a:buNone/>
              <a:tabLst>
                <a:tab pos="472653" algn="l"/>
              </a:tabLst>
            </a:pPr>
            <a:r>
              <a:rPr lang="en-US" sz="1900" dirty="0">
                <a:solidFill>
                  <a:schemeClr val="tx1"/>
                </a:solidFill>
                <a:latin typeface="Times New Roman" panose="02020603050405020304" pitchFamily="18" charset="0"/>
                <a:ea typeface="Times New Roman" panose="02020603050405020304" pitchFamily="18" charset="0"/>
              </a:rPr>
              <a:t>River Valleys will </a:t>
            </a:r>
            <a:r>
              <a:rPr lang="en-US" sz="1900" dirty="0">
                <a:solidFill>
                  <a:srgbClr val="000000"/>
                </a:solidFill>
                <a:latin typeface="Calibri" panose="020F0502020204030204" pitchFamily="34" charset="0"/>
                <a:ea typeface="Times New Roman" panose="02020603050405020304" pitchFamily="18" charset="0"/>
              </a:rPr>
              <a:t>continue to add and newly formed troops and newly registered Girl Scouts to Smart Cookies throughout the entire cookie season.</a:t>
            </a:r>
            <a:endParaRPr lang="en-US" sz="19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31818CD-EDDE-3746-B3F9-A3C79B1F99DB}" type="slidenum">
              <a:rPr lang="en-US" smtClean="0"/>
              <a:t>12</a:t>
            </a:fld>
            <a:endParaRPr lang="en-US"/>
          </a:p>
        </p:txBody>
      </p:sp>
    </p:spTree>
    <p:extLst>
      <p:ext uri="{BB962C8B-B14F-4D97-AF65-F5344CB8AC3E}">
        <p14:creationId xmlns:p14="http://schemas.microsoft.com/office/powerpoint/2010/main" val="3710761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spcAft>
                <a:spcPts val="827"/>
              </a:spcAft>
            </a:pPr>
            <a:r>
              <a:rPr lang="en-US" sz="1200" kern="100" dirty="0">
                <a:latin typeface="Calibri"/>
                <a:ea typeface="Calibri"/>
                <a:cs typeface="Calibri"/>
              </a:rPr>
              <a:t>When will you get access to Smart Cookies for the season? Registration emails will be sent the week of December 16. ​​</a:t>
            </a:r>
          </a:p>
          <a:p>
            <a:pPr>
              <a:lnSpc>
                <a:spcPct val="107000"/>
              </a:lnSpc>
              <a:spcAft>
                <a:spcPts val="827"/>
              </a:spcAft>
            </a:pPr>
            <a:r>
              <a:rPr lang="en-US" sz="1200" kern="100" dirty="0">
                <a:latin typeface="Calibri"/>
                <a:ea typeface="Calibri"/>
                <a:cs typeface="Calibri"/>
              </a:rPr>
              <a:t> </a:t>
            </a:r>
          </a:p>
          <a:p>
            <a:pPr>
              <a:lnSpc>
                <a:spcPct val="107000"/>
              </a:lnSpc>
              <a:spcAft>
                <a:spcPts val="827"/>
              </a:spcAft>
            </a:pPr>
            <a:r>
              <a:rPr lang="en-US" sz="1200" kern="100" dirty="0">
                <a:latin typeface="Calibri"/>
                <a:ea typeface="Calibri"/>
                <a:cs typeface="Calibri"/>
              </a:rPr>
              <a:t>Troops will have two contacts added in Smart Cookies: this is the troop cookie manager and troop leader. You can request to provide additional users with access to the system by contacting River Valleys staff. It would be terrific to have these additional troop users added in Smart Cookies before January 9, when they are transferred into Digital Cookie for the season. Don’t worry, if that date is missed, users will still be added into Smart Cookies after January 9th, but they will not be added to Digital Cookie until the next day - after Smart Cookies and Digital Cookie sync overnight.​​</a:t>
            </a:r>
          </a:p>
          <a:p>
            <a:pPr marL="931545" lvl="1" indent="-465455">
              <a:buFont typeface="Arial,Sans-Serif"/>
              <a:buChar char="•"/>
            </a:pPr>
            <a:r>
              <a:rPr lang="en-US" sz="1200" dirty="0"/>
              <a:t>Troop contacts will receive system emails from Smart Cookies and can perform all cookie functions for your troop. Additional Troop users will not receive the system emails but will be able to perform all cookie functions for the troop.</a:t>
            </a:r>
            <a:endParaRPr lang="en-US" sz="1200" dirty="0">
              <a:ea typeface="Calibri"/>
              <a:cs typeface="Calibri"/>
            </a:endParaRPr>
          </a:p>
          <a:p>
            <a:pPr marL="931545" lvl="1" indent="-465455">
              <a:buFont typeface="Arial,Sans-Serif"/>
              <a:buChar char="•"/>
            </a:pPr>
            <a:r>
              <a:rPr lang="en-US" sz="1200" dirty="0"/>
              <a:t>When you have access to the site, you can also enter the number of Girl Scouts selling, enter your initial order, and select your delivery location for Mega Drop deliveries.</a:t>
            </a:r>
          </a:p>
          <a:p>
            <a:r>
              <a:rPr lang="en-US" sz="1200" dirty="0"/>
              <a:t>It’s important to note that Smart Cookies contact information does not carry over from year to year. So, all volunteers must register their Smart Cookies account each season.</a:t>
            </a:r>
            <a:endParaRPr lang="en-US" sz="1200" dirty="0">
              <a:ea typeface="Calibri"/>
              <a:cs typeface="Calibri"/>
            </a:endParaRPr>
          </a:p>
          <a:p>
            <a:r>
              <a:rPr lang="en-US" sz="1200" dirty="0"/>
              <a:t>We encourage you to add </a:t>
            </a:r>
            <a:r>
              <a:rPr lang="en-US" sz="1200" dirty="0">
                <a:hlinkClick r:id="rId3"/>
              </a:rPr>
              <a:t>noreply@abcsmartcookies.com</a:t>
            </a:r>
            <a:r>
              <a:rPr lang="en-US" sz="1200" dirty="0"/>
              <a:t> to your safe sender list to ensure you don't miss the registration email.</a:t>
            </a:r>
            <a:r>
              <a:rPr lang="en-US" sz="1200" dirty="0">
                <a:latin typeface="Calibri"/>
                <a:ea typeface="Calibri"/>
                <a:cs typeface="Calibri"/>
              </a:rPr>
              <a:t> </a:t>
            </a:r>
          </a:p>
        </p:txBody>
      </p:sp>
      <p:sp>
        <p:nvSpPr>
          <p:cNvPr id="4" name="Slide Number Placeholder 3"/>
          <p:cNvSpPr>
            <a:spLocks noGrp="1"/>
          </p:cNvSpPr>
          <p:nvPr>
            <p:ph type="sldNum" sz="quarter" idx="5"/>
          </p:nvPr>
        </p:nvSpPr>
        <p:spPr/>
        <p:txBody>
          <a:bodyPr/>
          <a:lstStyle/>
          <a:p>
            <a:fld id="{531818CD-EDDE-3746-B3F9-A3C79B1F99DB}" type="slidenum">
              <a:rPr lang="en-US" smtClean="0"/>
              <a:t>13</a:t>
            </a:fld>
            <a:endParaRPr lang="en-US"/>
          </a:p>
        </p:txBody>
      </p:sp>
    </p:spTree>
    <p:extLst>
      <p:ext uri="{BB962C8B-B14F-4D97-AF65-F5344CB8AC3E}">
        <p14:creationId xmlns:p14="http://schemas.microsoft.com/office/powerpoint/2010/main" val="3207428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a:solidFill>
                  <a:srgbClr val="000000"/>
                </a:solidFill>
              </a:rPr>
              <a:t>After you’ve gained access to the Smart Cookies system, let’s talk about how you’ll review the payments your Girl Scouts accept in Digital Cookie after the sale begins. </a:t>
            </a:r>
            <a:r>
              <a:rPr lang="en-US" dirty="0">
                <a:solidFill>
                  <a:srgbClr val="000000"/>
                </a:solidFill>
              </a:rPr>
              <a:t>Digital Cookie is where online &amp; mobile payments are processed, </a:t>
            </a:r>
            <a:r>
              <a:rPr lang="en-US" b="1">
                <a:solidFill>
                  <a:srgbClr val="000000"/>
                </a:solidFill>
              </a:rPr>
              <a:t>but </a:t>
            </a:r>
            <a:r>
              <a:rPr lang="en-US" dirty="0">
                <a:solidFill>
                  <a:srgbClr val="000000"/>
                </a:solidFill>
              </a:rPr>
              <a:t>your troop will be credited for these sales in SC. </a:t>
            </a:r>
            <a:endParaRPr lang="en-US">
              <a:solidFill>
                <a:srgbClr val="000000"/>
              </a:solidFill>
            </a:endParaRPr>
          </a:p>
          <a:p>
            <a:endParaRPr lang="en-US" sz="1800" kern="1200">
              <a:solidFill>
                <a:srgbClr val="000000"/>
              </a:solidFill>
              <a:effectLst/>
              <a:latin typeface="Trefoil Sans" panose="00000500000000000000" pitchFamily="50" charset="0"/>
              <a:cs typeface="Times New Roman" panose="02020603050405020304" pitchFamily="18" charset="0"/>
            </a:endParaRPr>
          </a:p>
          <a:p>
            <a:r>
              <a:rPr lang="en-US" sz="1800">
                <a:solidFill>
                  <a:srgbClr val="000000"/>
                </a:solidFill>
                <a:latin typeface="Trefoil Sans"/>
                <a:cs typeface="Times New Roman" panose="02020603050405020304" pitchFamily="18" charset="0"/>
              </a:rPr>
              <a:t>When you take booth payments using mobile app for your troop</a:t>
            </a:r>
            <a:r>
              <a:rPr lang="en-US" sz="1800" dirty="0">
                <a:solidFill>
                  <a:srgbClr val="000000"/>
                </a:solidFill>
                <a:latin typeface="Trefoil Sans"/>
                <a:cs typeface="Times New Roman" panose="02020603050405020304" pitchFamily="18" charset="0"/>
              </a:rPr>
              <a:t>, </a:t>
            </a:r>
            <a:r>
              <a:rPr lang="en-US" sz="1800">
                <a:solidFill>
                  <a:srgbClr val="000000"/>
                </a:solidFill>
                <a:latin typeface="Trefoil Sans"/>
                <a:cs typeface="Times New Roman" panose="02020603050405020304" pitchFamily="18" charset="0"/>
              </a:rPr>
              <a:t>these</a:t>
            </a:r>
            <a:r>
              <a:rPr lang="en-US" sz="1800" kern="1200">
                <a:solidFill>
                  <a:srgbClr val="000000"/>
                </a:solidFill>
                <a:effectLst/>
                <a:latin typeface="Trefoil Sans"/>
                <a:cs typeface="Times New Roman" panose="02020603050405020304" pitchFamily="18" charset="0"/>
              </a:rPr>
              <a:t> p</a:t>
            </a:r>
            <a:r>
              <a:rPr lang="en-US">
                <a:solidFill>
                  <a:srgbClr val="000000"/>
                </a:solidFill>
              </a:rPr>
              <a:t>ayments</a:t>
            </a:r>
            <a:r>
              <a:rPr lang="en-US" dirty="0">
                <a:solidFill>
                  <a:srgbClr val="000000"/>
                </a:solidFill>
              </a:rPr>
              <a:t> are reflected in </a:t>
            </a:r>
            <a:r>
              <a:rPr lang="en-US" dirty="0">
                <a:solidFill>
                  <a:srgbClr val="000000"/>
                </a:solidFill>
                <a:hlinkClick r:id="rId3"/>
              </a:rPr>
              <a:t>Smart Cookies </a:t>
            </a:r>
            <a:r>
              <a:rPr lang="en-US" dirty="0">
                <a:solidFill>
                  <a:srgbClr val="000000"/>
                </a:solidFill>
              </a:rPr>
              <a:t>on Girl and Troop Financial Transactions tab or Balance Summary Reports</a:t>
            </a:r>
            <a:r>
              <a:rPr lang="en-US">
                <a:solidFill>
                  <a:srgbClr val="000000"/>
                </a:solidFill>
              </a:rPr>
              <a:t>. We’ll talk about the mobile app payments in Smart Cookies soon.</a:t>
            </a:r>
            <a:endParaRPr lang="en-US" kern="1200" dirty="0">
              <a:solidFill>
                <a:srgbClr val="000000"/>
              </a:solidFill>
              <a:effectLst/>
              <a:ea typeface="Calibri"/>
              <a:cs typeface="Calibri"/>
            </a:endParaRPr>
          </a:p>
          <a:p>
            <a:endParaRPr lang="en-US" sz="1800" kern="1200">
              <a:solidFill>
                <a:srgbClr val="000000"/>
              </a:solidFill>
              <a:effectLst/>
              <a:latin typeface="Trefoil Sans" panose="00000500000000000000" pitchFamily="50" charset="0"/>
              <a:cs typeface="Times New Roman" panose="02020603050405020304" pitchFamily="18" charset="0"/>
            </a:endParaRPr>
          </a:p>
          <a:p>
            <a:endParaRPr lang="en-US" sz="1800" kern="1200">
              <a:solidFill>
                <a:srgbClr val="000000"/>
              </a:solidFill>
              <a:effectLst/>
              <a:latin typeface="Trefoil Sans" panose="00000500000000000000" pitchFamily="50" charset="0"/>
              <a:cs typeface="Times New Roman" panose="02020603050405020304" pitchFamily="18" charset="0"/>
            </a:endParaRPr>
          </a:p>
          <a:p>
            <a:endParaRPr lang="en-US" kern="1200">
              <a:solidFill>
                <a:srgbClr val="000000"/>
              </a:solidFill>
              <a:effectLst/>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DB782-5051-4D47-884F-4E041568556D}" type="slidenum">
              <a:rPr lang="en-US" smtClean="0"/>
              <a:pPr/>
              <a:t>14</a:t>
            </a:fld>
            <a:endParaRPr lang="en-US"/>
          </a:p>
        </p:txBody>
      </p:sp>
    </p:spTree>
    <p:extLst>
      <p:ext uri="{BB962C8B-B14F-4D97-AF65-F5344CB8AC3E}">
        <p14:creationId xmlns:p14="http://schemas.microsoft.com/office/powerpoint/2010/main" val="3239199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latin typeface="Calibri"/>
                <a:ea typeface="Calibri"/>
                <a:cs typeface="Calibri"/>
              </a:rPr>
              <a:t>Finally, if you need any additional Smart cookies support, it’s available for you! River Valleys staff is ready to help troubleshoot issues or provide reassurance when you need it.  ABC Bakers offers a Smart Cookies Help Desk exclusively for cookie volunteers. You can reach them by email or by phone, 7 days a week from 8am-11pm CST. And you can access the Safety and Training tab in Smart Cookies with quick links to training videos right in the site. The training videos have been updated for this season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latin typeface="Calibri"/>
                <a:ea typeface="Calibri"/>
                <a:cs typeface="Calibri"/>
              </a:rPr>
              <a:t>Don’t forget that you can also reach out to your Community Product Leader, they have a wealth of information and can share tips and tricks to help you as you navigate Smart Cookies.</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15</a:t>
            </a:fld>
            <a:endParaRPr lang="en-US"/>
          </a:p>
        </p:txBody>
      </p:sp>
    </p:spTree>
    <p:extLst>
      <p:ext uri="{BB962C8B-B14F-4D97-AF65-F5344CB8AC3E}">
        <p14:creationId xmlns:p14="http://schemas.microsoft.com/office/powerpoint/2010/main" val="2586148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sz="1900" dirty="0">
                <a:latin typeface="Calibri"/>
                <a:ea typeface="Calibri"/>
                <a:cs typeface="Calibri"/>
              </a:rPr>
              <a:t>Let’s look at the Digital Cookie updates for this upcoming season!</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16</a:t>
            </a:fld>
            <a:endParaRPr lang="en-US"/>
          </a:p>
        </p:txBody>
      </p:sp>
    </p:spTree>
    <p:extLst>
      <p:ext uri="{BB962C8B-B14F-4D97-AF65-F5344CB8AC3E}">
        <p14:creationId xmlns:p14="http://schemas.microsoft.com/office/powerpoint/2010/main" val="2475928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spcAft>
                <a:spcPts val="846"/>
              </a:spcAft>
            </a:pPr>
            <a:r>
              <a:rPr lang="en-US" sz="1900" kern="100">
                <a:latin typeface="Calibri" panose="020F0502020204030204" pitchFamily="34" charset="0"/>
                <a:ea typeface="Calibri" panose="020F0502020204030204" pitchFamily="34" charset="0"/>
                <a:cs typeface="Arial" panose="020B0604020202020204" pitchFamily="34" charset="0"/>
              </a:rPr>
              <a:t>Here’s an overview of the Digital Cookie updates. We’ll look further at each of these shortly.</a:t>
            </a:r>
          </a:p>
          <a:p>
            <a:pPr>
              <a:lnSpc>
                <a:spcPct val="107000"/>
              </a:lnSpc>
              <a:spcAft>
                <a:spcPts val="846"/>
              </a:spcAft>
            </a:pPr>
            <a:r>
              <a:rPr lang="en-US" sz="1900" kern="100">
                <a:latin typeface="Calibri" panose="020F0502020204030204" pitchFamily="34" charset="0"/>
                <a:ea typeface="Calibri" panose="020F0502020204030204" pitchFamily="34" charset="0"/>
                <a:cs typeface="Arial" panose="020B0604020202020204" pitchFamily="34" charset="0"/>
              </a:rPr>
              <a:t>-we’ll review the access dates for Volunteers </a:t>
            </a:r>
          </a:p>
          <a:p>
            <a:pPr>
              <a:lnSpc>
                <a:spcPct val="107000"/>
              </a:lnSpc>
              <a:spcAft>
                <a:spcPts val="846"/>
              </a:spcAft>
            </a:pPr>
            <a:r>
              <a:rPr lang="en-US" sz="1900" kern="100">
                <a:latin typeface="Calibri" panose="020F0502020204030204" pitchFamily="34" charset="0"/>
                <a:ea typeface="Calibri" panose="020F0502020204030204" pitchFamily="34" charset="0"/>
                <a:cs typeface="Arial" panose="020B0604020202020204" pitchFamily="34" charset="0"/>
              </a:rPr>
              <a:t>-take a look at an improved Customer Check-out Experience</a:t>
            </a:r>
          </a:p>
          <a:p>
            <a:pPr>
              <a:lnSpc>
                <a:spcPct val="107000"/>
              </a:lnSpc>
              <a:spcAft>
                <a:spcPts val="846"/>
              </a:spcAft>
            </a:pPr>
            <a:r>
              <a:rPr lang="en-US" sz="1900" kern="100">
                <a:latin typeface="Calibri" panose="020F0502020204030204" pitchFamily="34" charset="0"/>
                <a:ea typeface="Calibri" panose="020F0502020204030204" pitchFamily="34" charset="0"/>
                <a:cs typeface="Arial" panose="020B0604020202020204" pitchFamily="34" charset="0"/>
              </a:rPr>
              <a:t>-review the updated features for Girl Scouts and Troops</a:t>
            </a:r>
          </a:p>
          <a:p>
            <a:r>
              <a:rPr lang="en-US" sz="1900">
                <a:latin typeface="Calibri" panose="020F0502020204030204" pitchFamily="34" charset="0"/>
                <a:ea typeface="Calibri" panose="020F0502020204030204" pitchFamily="34" charset="0"/>
                <a:cs typeface="Arial" panose="020B0604020202020204" pitchFamily="34" charset="0"/>
              </a:rPr>
              <a:t>-and introduce a new Resource to help families track their cookie inventory</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17</a:t>
            </a:fld>
            <a:endParaRPr lang="en-US"/>
          </a:p>
        </p:txBody>
      </p:sp>
    </p:spTree>
    <p:extLst>
      <p:ext uri="{BB962C8B-B14F-4D97-AF65-F5344CB8AC3E}">
        <p14:creationId xmlns:p14="http://schemas.microsoft.com/office/powerpoint/2010/main" val="1443293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spcAft>
                <a:spcPts val="846"/>
              </a:spcAft>
            </a:pPr>
            <a:r>
              <a:rPr lang="en-US" sz="1900" kern="100" dirty="0">
                <a:latin typeface="Calibri" panose="020F0502020204030204" pitchFamily="34" charset="0"/>
                <a:cs typeface="Arial" panose="020B0604020202020204" pitchFamily="34" charset="0"/>
              </a:rPr>
              <a:t>Volunteers will receive access to DC on Jan. 24 &amp; Girl Scouts &amp; their families will receive access to DC via a registration email on Feb. 1</a:t>
            </a:r>
            <a:endParaRPr lang="en-US" dirty="0"/>
          </a:p>
        </p:txBody>
      </p:sp>
      <p:sp>
        <p:nvSpPr>
          <p:cNvPr id="4" name="Slide Number Placeholder 3"/>
          <p:cNvSpPr>
            <a:spLocks noGrp="1"/>
          </p:cNvSpPr>
          <p:nvPr>
            <p:ph type="sldNum" sz="quarter" idx="5"/>
          </p:nvPr>
        </p:nvSpPr>
        <p:spPr/>
        <p:txBody>
          <a:bodyPr/>
          <a:lstStyle/>
          <a:p>
            <a:fld id="{6CB9F2F6-198A-4C1D-AFBD-BBA1424FD900}" type="slidenum">
              <a:rPr lang="en-US" smtClean="0"/>
              <a:t>18</a:t>
            </a:fld>
            <a:endParaRPr lang="en-US"/>
          </a:p>
        </p:txBody>
      </p:sp>
    </p:spTree>
    <p:extLst>
      <p:ext uri="{BB962C8B-B14F-4D97-AF65-F5344CB8AC3E}">
        <p14:creationId xmlns:p14="http://schemas.microsoft.com/office/powerpoint/2010/main" val="4042739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pPr>
            <a:r>
              <a:rPr lang="en-US" sz="1900" kern="100" dirty="0">
                <a:latin typeface="Calibri" panose="020F0502020204030204" pitchFamily="34" charset="0"/>
                <a:ea typeface="Calibri" panose="020F0502020204030204" pitchFamily="34" charset="0"/>
                <a:cs typeface="Arial" panose="020B0604020202020204" pitchFamily="34" charset="0"/>
              </a:rPr>
              <a:t>Now, Let’s look at the Customer Experience in Digital Cookie, specifically the mobile app enhancements that customers (and girl scouts) will notice while they are checking out using the mobile app:</a:t>
            </a:r>
          </a:p>
          <a:p>
            <a:pPr>
              <a:lnSpc>
                <a:spcPct val="107000"/>
              </a:lnSpc>
            </a:pPr>
            <a:endParaRPr lang="en-US" sz="1900" kern="100" dirty="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900" kern="100" dirty="0">
                <a:latin typeface="Calibri" panose="020F0502020204030204" pitchFamily="34" charset="0"/>
                <a:ea typeface="Calibri" panose="020F0502020204030204" pitchFamily="34" charset="0"/>
                <a:cs typeface="Arial" panose="020B0604020202020204" pitchFamily="34" charset="0"/>
              </a:rPr>
              <a:t>-first, there’s an improved check out process for customers and volunteers, It’s no longer required to fill in the customers name, email, or zip code for “give cookies to customers now” sales. More on what that means in a moment.</a:t>
            </a:r>
          </a:p>
          <a:p>
            <a:pPr>
              <a:lnSpc>
                <a:spcPct val="107000"/>
              </a:lnSpc>
            </a:pPr>
            <a:endParaRPr lang="en-US" sz="1900" kern="100" dirty="0">
              <a:latin typeface="Calibri" panose="020F0502020204030204" pitchFamily="34" charset="0"/>
              <a:cs typeface="Arial" panose="020B0604020202020204" pitchFamily="34" charset="0"/>
            </a:endParaRPr>
          </a:p>
          <a:p>
            <a:pPr defTabSz="966576">
              <a:lnSpc>
                <a:spcPct val="107000"/>
              </a:lnSpc>
              <a:defRPr/>
            </a:pPr>
            <a:r>
              <a:rPr lang="en-US" sz="1900" kern="100" dirty="0">
                <a:latin typeface="Calibri" panose="020F0502020204030204" pitchFamily="34" charset="0"/>
                <a:cs typeface="Arial" panose="020B0604020202020204" pitchFamily="34" charset="0"/>
              </a:rPr>
              <a:t>-</a:t>
            </a:r>
            <a:r>
              <a:rPr lang="en-US" sz="1900" dirty="0">
                <a:solidFill>
                  <a:srgbClr val="000000"/>
                </a:solidFill>
                <a:latin typeface="Calibri" panose="020F0502020204030204" pitchFamily="34" charset="0"/>
                <a:ea typeface="Calibri" panose="020F0502020204030204" pitchFamily="34" charset="0"/>
                <a:cs typeface="Arial" panose="020B0604020202020204" pitchFamily="34" charset="0"/>
              </a:rPr>
              <a:t>The Girl Scout login on the Mobile App has removed the differentiation between “Sold at booth” and “not sold at booth”. Instead, Girl Scouts when logged into their Girl Scout view will see “give cookies to customers now”. This will help to eliminate confusion when Girl Scouts are selling on their own, using their own inventory. When logged into the troop view of the mobile app, users will still see “sold at booth” vs. “not sold at booth”</a:t>
            </a:r>
          </a:p>
          <a:p>
            <a:pPr defTabSz="966576">
              <a:lnSpc>
                <a:spcPct val="107000"/>
              </a:lnSpc>
              <a:defRPr/>
            </a:pPr>
            <a:endParaRPr lang="en-US" sz="1900" dirty="0">
              <a:solidFill>
                <a:srgbClr val="000000"/>
              </a:solidFill>
              <a:effectLst/>
              <a:latin typeface="Calibri" panose="020F0502020204030204" pitchFamily="34" charset="0"/>
              <a:cs typeface="Arial" panose="020B0604020202020204" pitchFamily="34" charset="0"/>
            </a:endParaRPr>
          </a:p>
          <a:p>
            <a:pPr marL="0" marR="0" lvl="0" indent="0" algn="l" defTabSz="966576" rtl="0" eaLnBrk="1" fontAlgn="auto" latinLnBrk="0" hangingPunct="1">
              <a:lnSpc>
                <a:spcPct val="107000"/>
              </a:lnSpc>
              <a:spcBef>
                <a:spcPts val="0"/>
              </a:spcBef>
              <a:spcAft>
                <a:spcPts val="0"/>
              </a:spcAft>
              <a:buClrTx/>
              <a:buSzTx/>
              <a:buFontTx/>
              <a:buNone/>
              <a:tabLst/>
              <a:defRPr/>
            </a:pPr>
            <a:r>
              <a:rPr lang="en-US" sz="1900" dirty="0">
                <a:solidFill>
                  <a:srgbClr val="000000"/>
                </a:solidFill>
                <a:effectLst/>
                <a:latin typeface="Calibri" panose="020F0502020204030204" pitchFamily="34" charset="0"/>
                <a:cs typeface="Arial" panose="020B0604020202020204" pitchFamily="34" charset="0"/>
              </a:rPr>
              <a:t>- New troops will want to download the Digital Cookie Mobile app on your smart devices, I</a:t>
            </a:r>
            <a:r>
              <a:rPr lang="en-US" sz="1200" dirty="0">
                <a:solidFill>
                  <a:srgbClr val="000000"/>
                </a:solidFill>
                <a:latin typeface="Calibri" panose="020F0502020204030204" pitchFamily="34" charset="0"/>
                <a:cs typeface="Arial" panose="020B0604020202020204" pitchFamily="34" charset="0"/>
              </a:rPr>
              <a:t>f you’re a returning troop, make sure all troop volunteers and Girl Scout families update the app before Cookie Go Day to ensure you’ll have full access to all these great enhancements</a:t>
            </a:r>
            <a:endParaRPr lang="en-US" dirty="0">
              <a:effectLst/>
            </a:endParaRPr>
          </a:p>
          <a:p>
            <a:pPr defTabSz="966576">
              <a:lnSpc>
                <a:spcPct val="107000"/>
              </a:lnSpc>
              <a:defRPr/>
            </a:pPr>
            <a:endParaRPr lang="en-US" dirty="0">
              <a:effectLst/>
            </a:endParaRPr>
          </a:p>
          <a:p>
            <a:pPr>
              <a:lnSpc>
                <a:spcPct val="107000"/>
              </a:lnSpc>
            </a:pPr>
            <a:endParaRPr lang="en-US" dirty="0"/>
          </a:p>
        </p:txBody>
      </p:sp>
      <p:sp>
        <p:nvSpPr>
          <p:cNvPr id="4" name="Slide Number Placeholder 3"/>
          <p:cNvSpPr>
            <a:spLocks noGrp="1"/>
          </p:cNvSpPr>
          <p:nvPr>
            <p:ph type="sldNum" sz="quarter" idx="5"/>
          </p:nvPr>
        </p:nvSpPr>
        <p:spPr/>
        <p:txBody>
          <a:bodyPr/>
          <a:lstStyle/>
          <a:p>
            <a:fld id="{6CB9F2F6-198A-4C1D-AFBD-BBA1424FD900}" type="slidenum">
              <a:rPr lang="en-US" smtClean="0"/>
              <a:t>19</a:t>
            </a:fld>
            <a:endParaRPr lang="en-US"/>
          </a:p>
        </p:txBody>
      </p:sp>
    </p:spTree>
    <p:extLst>
      <p:ext uri="{BB962C8B-B14F-4D97-AF65-F5344CB8AC3E}">
        <p14:creationId xmlns:p14="http://schemas.microsoft.com/office/powerpoint/2010/main" val="3000201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dirty="0">
                <a:cs typeface="Calibri"/>
              </a:rPr>
              <a:t>This is the fifth and final video in a series of your five training videos. This session is packed with information on Smart Cookies and Digital Cookie, the online systems you and your Girl Scouts and families will use to manage sales and engage in online sales and mobile payments.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468EF-DA85-4017-8EC8-405AB66DA3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972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pPr>
            <a:r>
              <a:rPr lang="en-US" sz="1900" kern="100" dirty="0">
                <a:latin typeface="Calibri" panose="020F0502020204030204" pitchFamily="34" charset="0"/>
                <a:ea typeface="Calibri" panose="020F0502020204030204" pitchFamily="34" charset="0"/>
                <a:cs typeface="Arial" panose="020B0604020202020204" pitchFamily="34" charset="0"/>
              </a:rPr>
              <a:t>As stated before, Venmo and PayPal are now available payments options for those “give cookies to customers now” purchases on the digital cookie app</a:t>
            </a:r>
          </a:p>
          <a:p>
            <a:pPr>
              <a:lnSpc>
                <a:spcPct val="107000"/>
              </a:lnSpc>
              <a:spcAft>
                <a:spcPts val="827"/>
              </a:spcAft>
            </a:pPr>
            <a:endParaRPr lang="en-US" sz="1900" kern="100" dirty="0">
              <a:highlight>
                <a:srgbClr val="FFFF00"/>
              </a:highligh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27"/>
              </a:spcAft>
              <a:buClrTx/>
              <a:buSzTx/>
              <a:buFontTx/>
              <a:buNone/>
              <a:tabLst/>
              <a:defRPr/>
            </a:pPr>
            <a:r>
              <a:rPr lang="en-US" sz="1900" kern="100" dirty="0">
                <a:highlight>
                  <a:srgbClr val="FFFF00"/>
                </a:highlight>
                <a:latin typeface="Calibri" panose="020F0502020204030204" pitchFamily="34" charset="0"/>
                <a:ea typeface="Calibri" panose="020F0502020204030204" pitchFamily="34" charset="0"/>
                <a:cs typeface="Arial" panose="020B0604020202020204" pitchFamily="34" charset="0"/>
              </a:rPr>
              <a:t>When Venmo or PayPal is selected, a QR code will pop up on the screen for customers to scan with their own cellphone and complete payment. </a:t>
            </a:r>
            <a:r>
              <a:rPr lang="en-US" sz="1900" b="1" kern="100" dirty="0">
                <a:highlight>
                  <a:srgbClr val="FFFF00"/>
                </a:highlight>
                <a:latin typeface="Calibri" panose="020F0502020204030204" pitchFamily="34" charset="0"/>
                <a:ea typeface="Calibri" panose="020F0502020204030204" pitchFamily="34" charset="0"/>
                <a:cs typeface="Arial" panose="020B0604020202020204" pitchFamily="34" charset="0"/>
              </a:rPr>
              <a:t>Girl Scout/Caregivers do not need to give their cellphone to the customer. </a:t>
            </a:r>
            <a:r>
              <a:rPr lang="en-US" sz="1900" kern="100" dirty="0">
                <a:highlight>
                  <a:srgbClr val="FFFF00"/>
                </a:highlight>
                <a:latin typeface="Calibri" panose="020F0502020204030204" pitchFamily="34" charset="0"/>
                <a:ea typeface="Calibri" panose="020F0502020204030204" pitchFamily="34" charset="0"/>
                <a:cs typeface="Arial" panose="020B0604020202020204" pitchFamily="34" charset="0"/>
              </a:rPr>
              <a:t>Payment is initiated on the Girl Scouts cellphone but is ultimately completed on the customers cellphone. </a:t>
            </a:r>
            <a:r>
              <a:rPr lang="en-US" sz="2000" kern="100" dirty="0">
                <a:highlight>
                  <a:srgbClr val="FFFF00"/>
                </a:highlight>
                <a:latin typeface="Calibri" panose="020F0502020204030204" pitchFamily="34" charset="0"/>
                <a:ea typeface="Calibri" panose="020F0502020204030204" pitchFamily="34" charset="0"/>
                <a:cs typeface="Arial" panose="020B0604020202020204" pitchFamily="34" charset="0"/>
              </a:rPr>
              <a:t>After the payment has fully processed, the Girl Scout/Caregivers mobile device will receive an order confirmation screen and a reminder to thank the customer for their order.</a:t>
            </a:r>
          </a:p>
          <a:p>
            <a:pPr>
              <a:lnSpc>
                <a:spcPct val="107000"/>
              </a:lnSpc>
              <a:spcAft>
                <a:spcPts val="827"/>
              </a:spcAft>
            </a:pPr>
            <a:endParaRPr lang="en-US" sz="1900" kern="100" dirty="0">
              <a:highlight>
                <a:srgbClr val="FFFF00"/>
              </a:highligh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27"/>
              </a:spcAft>
            </a:pPr>
            <a:r>
              <a:rPr lang="en-US" sz="1900" kern="100" dirty="0">
                <a:highlight>
                  <a:srgbClr val="FFFF00"/>
                </a:highlight>
                <a:latin typeface="Calibri" panose="020F0502020204030204" pitchFamily="34" charset="0"/>
                <a:ea typeface="Calibri" panose="020F0502020204030204" pitchFamily="34" charset="0"/>
                <a:cs typeface="Arial" panose="020B0604020202020204" pitchFamily="34" charset="0"/>
              </a:rPr>
              <a:t>Payments made through Venmo/PayPal go to River Valleys directly </a:t>
            </a:r>
            <a:r>
              <a:rPr lang="en-US" sz="1900" b="0" kern="100" dirty="0">
                <a:highlight>
                  <a:srgbClr val="FFFF00"/>
                </a:highlight>
                <a:latin typeface="Calibri" panose="020F0502020204030204" pitchFamily="34" charset="0"/>
                <a:ea typeface="Calibri" panose="020F0502020204030204" pitchFamily="34" charset="0"/>
                <a:cs typeface="Arial" panose="020B0604020202020204" pitchFamily="34" charset="0"/>
              </a:rPr>
              <a:t>and</a:t>
            </a:r>
            <a:r>
              <a:rPr lang="en-US" sz="1900" b="1" kern="100" dirty="0">
                <a:highlight>
                  <a:srgbClr val="FFFF00"/>
                </a:highlight>
                <a:latin typeface="Calibri" panose="020F0502020204030204" pitchFamily="34" charset="0"/>
                <a:ea typeface="Calibri" panose="020F0502020204030204" pitchFamily="34" charset="0"/>
                <a:cs typeface="Arial" panose="020B0604020202020204" pitchFamily="34" charset="0"/>
              </a:rPr>
              <a:t> not </a:t>
            </a:r>
            <a:r>
              <a:rPr lang="en-US" sz="1900" kern="100" dirty="0">
                <a:highlight>
                  <a:srgbClr val="FFFF00"/>
                </a:highlight>
                <a:latin typeface="Calibri" panose="020F0502020204030204" pitchFamily="34" charset="0"/>
                <a:ea typeface="Calibri" panose="020F0502020204030204" pitchFamily="34" charset="0"/>
                <a:cs typeface="Arial" panose="020B0604020202020204" pitchFamily="34" charset="0"/>
              </a:rPr>
              <a:t>a troop or Girl Scout Venmo/PayPal account. </a:t>
            </a:r>
            <a:r>
              <a:rPr lang="en-US" sz="1200" kern="100" dirty="0">
                <a:highlight>
                  <a:srgbClr val="FFFF00"/>
                </a:highlight>
                <a:latin typeface="Calibri" panose="020F0502020204030204" pitchFamily="34" charset="0"/>
                <a:ea typeface="Calibri" panose="020F0502020204030204" pitchFamily="34" charset="0"/>
                <a:cs typeface="Arial" panose="020B0604020202020204" pitchFamily="34" charset="0"/>
              </a:rPr>
              <a:t>Troops will see this credited in Smart Cookies. This is the same as a typical credit card payment made in Digital Cookie which comes directly to GSRV, and not into the troop’s bank account.</a:t>
            </a:r>
            <a:endParaRPr lang="en-US" dirty="0"/>
          </a:p>
        </p:txBody>
      </p:sp>
      <p:sp>
        <p:nvSpPr>
          <p:cNvPr id="4" name="Slide Number Placeholder 3"/>
          <p:cNvSpPr>
            <a:spLocks noGrp="1"/>
          </p:cNvSpPr>
          <p:nvPr>
            <p:ph type="sldNum" sz="quarter" idx="5"/>
          </p:nvPr>
        </p:nvSpPr>
        <p:spPr/>
        <p:txBody>
          <a:bodyPr/>
          <a:lstStyle/>
          <a:p>
            <a:fld id="{6CB9F2F6-198A-4C1D-AFBD-BBA1424FD900}" type="slidenum">
              <a:rPr lang="en-US" smtClean="0"/>
              <a:t>20</a:t>
            </a:fld>
            <a:endParaRPr lang="en-US"/>
          </a:p>
        </p:txBody>
      </p:sp>
    </p:spTree>
    <p:extLst>
      <p:ext uri="{BB962C8B-B14F-4D97-AF65-F5344CB8AC3E}">
        <p14:creationId xmlns:p14="http://schemas.microsoft.com/office/powerpoint/2010/main" val="3629270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spcAft>
                <a:spcPts val="846"/>
              </a:spcAft>
            </a:pPr>
            <a:r>
              <a:rPr lang="en-US" sz="1900" kern="100" dirty="0">
                <a:latin typeface="Calibri" panose="020F0502020204030204" pitchFamily="34" charset="0"/>
                <a:ea typeface="Calibri" panose="020F0502020204030204" pitchFamily="34" charset="0"/>
                <a:cs typeface="Arial" panose="020B0604020202020204" pitchFamily="34" charset="0"/>
              </a:rPr>
              <a:t>Girl Scouts and Troops will have a more simplified experience as well! Here’s the most important information to know:</a:t>
            </a:r>
          </a:p>
          <a:p>
            <a:pPr>
              <a:lnSpc>
                <a:spcPct val="107000"/>
              </a:lnSpc>
              <a:spcAft>
                <a:spcPts val="815"/>
              </a:spcAft>
            </a:pPr>
            <a:endParaRPr lang="en-US" sz="1800" kern="1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dirty="0">
                <a:latin typeface="Calibri" panose="020F0502020204030204" pitchFamily="34" charset="0"/>
                <a:ea typeface="Calibri" panose="020F0502020204030204" pitchFamily="34" charset="0"/>
                <a:cs typeface="Arial" panose="020B0604020202020204" pitchFamily="34" charset="0"/>
              </a:rPr>
              <a:t>The dashboard tab has several updates:</a:t>
            </a:r>
          </a:p>
          <a:p>
            <a:pPr marL="330521" indent="-330521">
              <a:buFont typeface="+mj-lt"/>
              <a:buAutoNum type="arabicPeriod"/>
            </a:pPr>
            <a:r>
              <a:rPr lang="en-US" sz="1800" kern="100" dirty="0">
                <a:latin typeface="Calibri" panose="020F0502020204030204" pitchFamily="34" charset="0"/>
                <a:ea typeface="Calibri" panose="020F0502020204030204" pitchFamily="34" charset="0"/>
                <a:cs typeface="Arial" panose="020B0604020202020204" pitchFamily="34" charset="0"/>
              </a:rPr>
              <a:t>-the progress bar on the dashboard is more simplified &amp; will update more frequently (woohoo!). We recognize that the progress bar can cause some confusion.</a:t>
            </a:r>
            <a:r>
              <a:rPr lang="en-US" sz="1700" b="1" dirty="0">
                <a:latin typeface="Cambria" panose="02040503050406030204" pitchFamily="18" charset="0"/>
                <a:ea typeface="MS Mincho" panose="02020609040205080304" pitchFamily="49" charset="-128"/>
                <a:cs typeface="Times New Roman" panose="02020603050405020304" pitchFamily="18" charset="0"/>
              </a:rPr>
              <a:t> Troop </a:t>
            </a:r>
            <a:r>
              <a:rPr lang="en-US" sz="1700" dirty="0">
                <a:latin typeface="Cambria" panose="02040503050406030204" pitchFamily="18" charset="0"/>
                <a:ea typeface="MS Mincho" panose="02020609040205080304" pitchFamily="49" charset="-128"/>
                <a:cs typeface="Times New Roman" panose="02020603050405020304" pitchFamily="18" charset="0"/>
              </a:rPr>
              <a:t>Volunteers and Girl Scouts can see your Girl Scout’s progress toward her goal and see how many cookies that you (the troop cookie volunteer) have assigned to your Girl Scout. </a:t>
            </a:r>
            <a:endParaRPr lang="en-US" sz="1700" dirty="0">
              <a:latin typeface="Palatino Linotype" panose="02040502050505030304" pitchFamily="18" charset="0"/>
            </a:endParaRPr>
          </a:p>
          <a:p>
            <a:pPr marL="495782" lvl="1" indent="-165261">
              <a:buFont typeface="Arial" panose="020B0604020202020204" pitchFamily="34" charset="0"/>
              <a:buChar char="•"/>
            </a:pPr>
            <a:r>
              <a:rPr lang="en-US" sz="1700" dirty="0">
                <a:latin typeface="Palatino Linotype" panose="02040502050505030304" pitchFamily="18" charset="0"/>
              </a:rPr>
              <a:t>Donated and In hand orders appear right away.</a:t>
            </a:r>
          </a:p>
          <a:p>
            <a:pPr marL="495782" lvl="1" indent="-165261">
              <a:buFont typeface="Arial" panose="020B0604020202020204" pitchFamily="34" charset="0"/>
              <a:buChar char="•"/>
            </a:pPr>
            <a:r>
              <a:rPr lang="en-US" sz="1700" dirty="0">
                <a:latin typeface="Palatino Linotype" panose="02040502050505030304" pitchFamily="18" charset="0"/>
              </a:rPr>
              <a:t>Shipped orders appear in the graph when the order ships. This can take a few days, orders don’t ship on weekends and holidays.</a:t>
            </a:r>
          </a:p>
          <a:p>
            <a:pPr marL="495782" lvl="1" indent="-165261">
              <a:buFont typeface="Arial" panose="020B0604020202020204" pitchFamily="34" charset="0"/>
              <a:buChar char="•"/>
            </a:pPr>
            <a:r>
              <a:rPr lang="en-US" sz="1700" dirty="0">
                <a:latin typeface="Palatino Linotype" panose="02040502050505030304" pitchFamily="18" charset="0"/>
              </a:rPr>
              <a:t>In-person delivery orders appear when the order is approved</a:t>
            </a:r>
          </a:p>
          <a:p>
            <a:pPr marL="495782" lvl="1" indent="-165261">
              <a:buFont typeface="Arial" panose="020B0604020202020204" pitchFamily="34" charset="0"/>
              <a:buChar char="•"/>
            </a:pPr>
            <a:r>
              <a:rPr lang="en-US" sz="1700" dirty="0">
                <a:latin typeface="Palatino Linotype" panose="02040502050505030304" pitchFamily="18" charset="0"/>
              </a:rPr>
              <a:t>Girl Scouts can add offline sales under the site setup page so customers can see a true representation of her sales. </a:t>
            </a:r>
          </a:p>
          <a:p>
            <a:pPr>
              <a:lnSpc>
                <a:spcPct val="107000"/>
              </a:lnSpc>
              <a:spcAft>
                <a:spcPts val="815"/>
              </a:spcAft>
            </a:pPr>
            <a:endParaRPr lang="en-US" sz="1800" kern="1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dirty="0">
                <a:latin typeface="Calibri" panose="020F0502020204030204" pitchFamily="34" charset="0"/>
                <a:ea typeface="Calibri" panose="020F0502020204030204" pitchFamily="34" charset="0"/>
                <a:cs typeface="Arial" panose="020B0604020202020204" pitchFamily="34" charset="0"/>
              </a:rPr>
              <a:t>-and all pending orders will also be more visible on the dashboard</a:t>
            </a:r>
          </a:p>
          <a:p>
            <a:pPr>
              <a:lnSpc>
                <a:spcPct val="107000"/>
              </a:lnSpc>
              <a:spcAft>
                <a:spcPts val="815"/>
              </a:spcAft>
            </a:pPr>
            <a:r>
              <a:rPr lang="en-US" sz="1800" kern="100" dirty="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sz="1800" kern="100" dirty="0">
                <a:latin typeface="Calibri" panose="020F0502020204030204" pitchFamily="34" charset="0"/>
                <a:ea typeface="Calibri" panose="020F0502020204030204" pitchFamily="34" charset="0"/>
                <a:cs typeface="Arial" panose="020B0604020202020204" pitchFamily="34" charset="0"/>
              </a:rPr>
              <a:t>-overall, the digital cookie web view is improved for users no matter their device (Cell Phone, Tablet, Laptop, etc.)</a:t>
            </a:r>
          </a:p>
          <a:p>
            <a:endParaRPr lang="en-US" dirty="0"/>
          </a:p>
        </p:txBody>
      </p:sp>
      <p:sp>
        <p:nvSpPr>
          <p:cNvPr id="4" name="Slide Number Placeholder 3"/>
          <p:cNvSpPr>
            <a:spLocks noGrp="1"/>
          </p:cNvSpPr>
          <p:nvPr>
            <p:ph type="sldNum" sz="quarter" idx="5"/>
          </p:nvPr>
        </p:nvSpPr>
        <p:spPr/>
        <p:txBody>
          <a:bodyPr/>
          <a:lstStyle/>
          <a:p>
            <a:fld id="{531818CD-EDDE-3746-B3F9-A3C79B1F99DB}" type="slidenum">
              <a:rPr lang="en-US" smtClean="0"/>
              <a:t>21</a:t>
            </a:fld>
            <a:endParaRPr lang="en-US"/>
          </a:p>
        </p:txBody>
      </p:sp>
    </p:spTree>
    <p:extLst>
      <p:ext uri="{BB962C8B-B14F-4D97-AF65-F5344CB8AC3E}">
        <p14:creationId xmlns:p14="http://schemas.microsoft.com/office/powerpoint/2010/main" val="2818074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spcAft>
                <a:spcPts val="815"/>
              </a:spcAft>
            </a:pPr>
            <a:r>
              <a:rPr lang="en-US" sz="1200" kern="100" dirty="0">
                <a:latin typeface="Calibri" panose="020F0502020204030204" pitchFamily="34" charset="0"/>
                <a:ea typeface="Calibri" panose="020F0502020204030204" pitchFamily="34" charset="0"/>
                <a:cs typeface="Arial" panose="020B0604020202020204" pitchFamily="34" charset="0"/>
              </a:rPr>
              <a:t>The My Cookies tab has changed to better reflect donated cookies. Previously, “Cookie Share”, this language is now renamed “Donate Cookies” for better clarity.</a:t>
            </a:r>
          </a:p>
          <a:p>
            <a:pPr>
              <a:lnSpc>
                <a:spcPct val="107000"/>
              </a:lnSpc>
              <a:spcAft>
                <a:spcPts val="815"/>
              </a:spcAft>
            </a:pPr>
            <a:endParaRPr lang="en-US" sz="1200" kern="1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200" kern="100" dirty="0">
                <a:latin typeface="Calibri" panose="020F0502020204030204" pitchFamily="34" charset="0"/>
                <a:ea typeface="Calibri" panose="020F0502020204030204" pitchFamily="34" charset="0"/>
                <a:cs typeface="Arial" panose="020B0604020202020204" pitchFamily="34" charset="0"/>
              </a:rPr>
              <a:t>The Booth Pick-up tab shows the existing booth reservations that a troop has secured in Smart Cookies. While used rarely, your troop has the option to add pre-paid pick up for customers at booths using this tab. This pick up option replaces the troop virtual booth link from last year. If you utilize this option, you’ll use the Smart Booth Divider in Smart Cookies to credit packages sold to the Girl Scouts from the booth.</a:t>
            </a:r>
          </a:p>
          <a:p>
            <a:endParaRPr lang="en-US" dirty="0"/>
          </a:p>
        </p:txBody>
      </p:sp>
      <p:sp>
        <p:nvSpPr>
          <p:cNvPr id="4" name="Slide Number Placeholder 3"/>
          <p:cNvSpPr>
            <a:spLocks noGrp="1"/>
          </p:cNvSpPr>
          <p:nvPr>
            <p:ph type="sldNum" sz="quarter" idx="5"/>
          </p:nvPr>
        </p:nvSpPr>
        <p:spPr/>
        <p:txBody>
          <a:bodyPr/>
          <a:lstStyle/>
          <a:p>
            <a:fld id="{531818CD-EDDE-3746-B3F9-A3C79B1F99DB}" type="slidenum">
              <a:rPr lang="en-US" smtClean="0"/>
              <a:t>22</a:t>
            </a:fld>
            <a:endParaRPr lang="en-US"/>
          </a:p>
        </p:txBody>
      </p:sp>
    </p:spTree>
    <p:extLst>
      <p:ext uri="{BB962C8B-B14F-4D97-AF65-F5344CB8AC3E}">
        <p14:creationId xmlns:p14="http://schemas.microsoft.com/office/powerpoint/2010/main" val="2736771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spcAft>
                <a:spcPts val="846"/>
              </a:spcAft>
            </a:pPr>
            <a:r>
              <a:rPr lang="en-US" sz="1900" kern="100" dirty="0">
                <a:latin typeface="Calibri"/>
                <a:ea typeface="Calibri"/>
                <a:cs typeface="Calibri"/>
              </a:rPr>
              <a:t> </a:t>
            </a:r>
            <a:r>
              <a:rPr lang="en-US" sz="3200" dirty="0"/>
              <a:t>Let’s talk about Donations and Digital Cookie (and Smart Cookies). For more details, you can refer to the Online Cookie Systems Guide on Cookie Central or the Managing Cookie Donations in Smart Cookies tip sheet.</a:t>
            </a:r>
          </a:p>
          <a:p>
            <a:pPr>
              <a:lnSpc>
                <a:spcPct val="107000"/>
              </a:lnSpc>
              <a:spcAft>
                <a:spcPts val="846"/>
              </a:spcAft>
            </a:pPr>
            <a:endParaRPr lang="en-US" sz="3200" dirty="0"/>
          </a:p>
          <a:p>
            <a:r>
              <a:rPr lang="en-US" sz="3200" dirty="0"/>
              <a:t>A common question we get is how to know if a donation counts towards your troop inventory (Tracked Cookie Share) or the council’s inventory (Virtual Cookie Share). Here’s a breakdown:</a:t>
            </a:r>
          </a:p>
          <a:p>
            <a:pPr>
              <a:buFont typeface="Arial" panose="020B0604020202020204" pitchFamily="34" charset="0"/>
              <a:buChar char="•"/>
            </a:pPr>
            <a:r>
              <a:rPr lang="en-US" sz="3200" dirty="0"/>
              <a:t>Most donation types can go to Tracked Cookie Share, which comes from the Troops cookie inventory.</a:t>
            </a:r>
          </a:p>
          <a:p>
            <a:pPr>
              <a:buFont typeface="Arial" panose="020B0604020202020204" pitchFamily="34" charset="0"/>
              <a:buChar char="•"/>
            </a:pPr>
            <a:r>
              <a:rPr lang="en-US" sz="3200" dirty="0"/>
              <a:t>ANY donation type can go towards virtual cookie share, which comes from council’s inventory at the end of the sale.</a:t>
            </a:r>
          </a:p>
          <a:p>
            <a:pPr>
              <a:buFont typeface="Arial" panose="020B0604020202020204" pitchFamily="34" charset="0"/>
              <a:buChar char="•"/>
            </a:pPr>
            <a:r>
              <a:rPr lang="en-US" sz="3200" dirty="0"/>
              <a:t>in both of these instances, you as the troop volunteer have action needed in smart cookies to identify if you want a donation to be tracked or virtual, see the managing cookie donations in smart cookies tip sheet (on cookie central) to assist with this process.</a:t>
            </a:r>
          </a:p>
          <a:p>
            <a:pPr>
              <a:buFont typeface="Arial" panose="020B0604020202020204" pitchFamily="34" charset="0"/>
              <a:buChar char="•"/>
            </a:pPr>
            <a:r>
              <a:rPr lang="en-US" sz="3200" dirty="0"/>
              <a:t> However, be aware there are 2 types of donations that can ONLY go to the virtual cookie share, or council inventory. These are donations that come from a </a:t>
            </a:r>
            <a:r>
              <a:rPr lang="en-US" sz="3200" b="1" dirty="0"/>
              <a:t>Digital Cookie Shipped-Only orders</a:t>
            </a:r>
            <a:r>
              <a:rPr lang="en-US" sz="3200" dirty="0"/>
              <a:t> and </a:t>
            </a:r>
            <a:r>
              <a:rPr lang="en-US" sz="3200" b="1" dirty="0"/>
              <a:t>booth pickup orders.</a:t>
            </a:r>
            <a:endParaRPr lang="en-US" sz="3200" dirty="0"/>
          </a:p>
          <a:p>
            <a:pPr>
              <a:buFont typeface="Arial" panose="020B0604020202020204" pitchFamily="34" charset="0"/>
              <a:buChar char="•"/>
            </a:pPr>
            <a:r>
              <a:rPr lang="en-US" sz="3200" dirty="0"/>
              <a:t>with </a:t>
            </a:r>
            <a:r>
              <a:rPr lang="en-US" sz="3200" b="1" dirty="0"/>
              <a:t>Digital Cookie Shipped-only orders</a:t>
            </a:r>
            <a:r>
              <a:rPr lang="en-US" sz="3200" dirty="0"/>
              <a:t>: Donations are automatically credited to the Girl Scout and show up in the </a:t>
            </a:r>
            <a:r>
              <a:rPr lang="en-US" sz="3200" b="1" dirty="0"/>
              <a:t>Virtual Cookie Share, no further action is needed by the troop volunteer</a:t>
            </a:r>
            <a:r>
              <a:rPr lang="en-US" sz="3200" dirty="0"/>
              <a:t>.</a:t>
            </a:r>
          </a:p>
          <a:p>
            <a:pPr>
              <a:buFont typeface="Arial" panose="020B0604020202020204" pitchFamily="34" charset="0"/>
              <a:buChar char="•"/>
            </a:pPr>
            <a:r>
              <a:rPr lang="en-US" sz="3200" dirty="0"/>
              <a:t>with </a:t>
            </a:r>
            <a:r>
              <a:rPr lang="en-US" sz="3200" b="1" dirty="0"/>
              <a:t>Booth pickup orders</a:t>
            </a:r>
            <a:r>
              <a:rPr lang="en-US" sz="3200" dirty="0"/>
              <a:t>: Donations are automatically credited to virtual cookie share and will appear in the </a:t>
            </a:r>
            <a:r>
              <a:rPr lang="en-US" sz="3200" b="1" dirty="0"/>
              <a:t>Virtual Booth Pending Distribution. Use the booth divider to credit Girl Scouts with these booth pick up sales.</a:t>
            </a:r>
            <a:r>
              <a:rPr lang="en-US" sz="3200" dirty="0"/>
              <a:t> Detailed instructions for this action are in the Online Cookie Systems Guide on Cookie Central.</a:t>
            </a:r>
          </a:p>
          <a:p>
            <a:endParaRPr lang="en-US" sz="3200" dirty="0"/>
          </a:p>
        </p:txBody>
      </p:sp>
      <p:sp>
        <p:nvSpPr>
          <p:cNvPr id="4" name="Slide Number Placeholder 3"/>
          <p:cNvSpPr>
            <a:spLocks noGrp="1"/>
          </p:cNvSpPr>
          <p:nvPr>
            <p:ph type="sldNum" sz="quarter" idx="5"/>
          </p:nvPr>
        </p:nvSpPr>
        <p:spPr/>
        <p:txBody>
          <a:bodyPr/>
          <a:lstStyle/>
          <a:p>
            <a:fld id="{531818CD-EDDE-3746-B3F9-A3C79B1F99DB}" type="slidenum">
              <a:rPr lang="en-US" smtClean="0"/>
              <a:t>23</a:t>
            </a:fld>
            <a:endParaRPr lang="en-US"/>
          </a:p>
        </p:txBody>
      </p:sp>
    </p:spTree>
    <p:extLst>
      <p:ext uri="{BB962C8B-B14F-4D97-AF65-F5344CB8AC3E}">
        <p14:creationId xmlns:p14="http://schemas.microsoft.com/office/powerpoint/2010/main" val="3492897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spcAft>
                <a:spcPts val="846"/>
              </a:spcAft>
            </a:pPr>
            <a:r>
              <a:rPr lang="en-US" sz="1900" dirty="0">
                <a:latin typeface="Calibri"/>
                <a:ea typeface="Calibri"/>
                <a:cs typeface="Calibri"/>
              </a:rPr>
              <a:t>So, you may now be wondering, how do I go back and find these donations? Let’s review where you can find </a:t>
            </a:r>
            <a:r>
              <a:rPr lang="en-US" sz="1900" kern="100" dirty="0">
                <a:latin typeface="Calibri"/>
                <a:ea typeface="Calibri"/>
                <a:cs typeface="Calibri"/>
              </a:rPr>
              <a:t>donations made using the Digital Cookie platform on both Digital Cookie and Smart Cookies. </a:t>
            </a:r>
            <a:r>
              <a:rPr lang="en-US" sz="2000" dirty="0"/>
              <a:t>Following is a video on how to view these donations on Smart Cookies and Digital Cookie and a written version of these instructions. </a:t>
            </a:r>
            <a:endParaRPr lang="en-US" sz="1900" kern="100" dirty="0">
              <a:latin typeface="Calibri"/>
              <a:ea typeface="Calibri"/>
              <a:cs typeface="Calibri"/>
            </a:endParaRPr>
          </a:p>
          <a:p>
            <a:pPr>
              <a:lnSpc>
                <a:spcPct val="107000"/>
              </a:lnSpc>
              <a:spcAft>
                <a:spcPts val="846"/>
              </a:spcAft>
            </a:pPr>
            <a:r>
              <a:rPr lang="en-US" sz="1900" kern="100" dirty="0">
                <a:latin typeface="Calibri"/>
                <a:ea typeface="Calibri"/>
                <a:cs typeface="Calibri"/>
              </a:rPr>
              <a:t> </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24</a:t>
            </a:fld>
            <a:endParaRPr lang="en-US"/>
          </a:p>
        </p:txBody>
      </p:sp>
    </p:spTree>
    <p:extLst>
      <p:ext uri="{BB962C8B-B14F-4D97-AF65-F5344CB8AC3E}">
        <p14:creationId xmlns:p14="http://schemas.microsoft.com/office/powerpoint/2010/main" val="384989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a:t>(This will be created into a video, hide this slide)</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Both the Troop, with the Troop Sales Link, and individual Girl Scouts can receive donations from their cookie customers in Digital Cookie.</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To view Girl Scout donation orders in Digital Cookie: pull up the All Order Data Report and filter for the following types of sales: Donation, in-person delivery w/donation, shipped w/donation, and cookies in hand w/ donation (from the give cookies to customer now sales).</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To view Troop Site donation orders in Digital Cookie: pull up the All Order Data Report, filter for the sale types mentioned before, and look specifically for sales that have the Troop Site # as the first name (rather than the name of a Girl Scout).</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You can also view these Girl Scout donations types in Smart Cookies, using the Girl Cookie Order Detail Summary Report. This includes; shipped sales, in-person delivery sales, and cookie in hand sales each of which include donations.</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Viewing donations made to the Troop Site is a little more complex in Smart Cookies: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-Find donations made with the troop ship only link by visiting the Orders tab and viewing troop ship orders </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-Find donations made with the troop site link for in-person delivery by visiting the Booth tabs, My Reservations, and searching for the Virtual Delivery row</a:t>
            </a:r>
          </a:p>
          <a:p>
            <a:pPr>
              <a:lnSpc>
                <a:spcPct val="107000"/>
              </a:lnSpc>
              <a:spcAft>
                <a:spcPts val="815"/>
              </a:spcAft>
            </a:pPr>
            <a:r>
              <a:rPr lang="en-US" kern="100">
                <a:latin typeface="Calibri" panose="020F0502020204030204" pitchFamily="34" charset="0"/>
                <a:ea typeface="Calibri" panose="020F0502020204030204" pitchFamily="34" charset="0"/>
                <a:cs typeface="Arial" panose="020B0604020202020204" pitchFamily="34" charset="0"/>
              </a:rPr>
              <a:t>-Last, to view donations made within a pre-paid pick-up booth order, open the Booth Credit Card Payment export in the Booth Credit Card Payments tab</a:t>
            </a:r>
          </a:p>
          <a:p>
            <a:endParaRPr lang="en-US"/>
          </a:p>
          <a:p>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25</a:t>
            </a:fld>
            <a:endParaRPr lang="en-US"/>
          </a:p>
        </p:txBody>
      </p:sp>
    </p:spTree>
    <p:extLst>
      <p:ext uri="{BB962C8B-B14F-4D97-AF65-F5344CB8AC3E}">
        <p14:creationId xmlns:p14="http://schemas.microsoft.com/office/powerpoint/2010/main" val="283948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defTabSz="966576">
              <a:defRPr/>
            </a:pPr>
            <a:r>
              <a:rPr lang="en-US" sz="1900" kern="100" dirty="0">
                <a:latin typeface="Calibri" panose="020F0502020204030204" pitchFamily="34" charset="0"/>
                <a:ea typeface="Calibri" panose="020F0502020204030204" pitchFamily="34" charset="0"/>
                <a:cs typeface="Arial" panose="020B0604020202020204" pitchFamily="34" charset="0"/>
              </a:rPr>
              <a:t>Now, we’ll go over tracking cookie inventory. We’ve developed a resource to help your Girl Scout families keep tabs on their Girl Scouts’ cookies, donations, and cookie money. This is the My Cookie Inventory worksheet – which we recommend families use to help keep track of their on-hand inventory and their inventory needs for order card sales and online sales for local delivery. They can also use the worksheet to track the donations collected and cash/checks they’ve turned into the troop. </a:t>
            </a:r>
            <a:r>
              <a:rPr lang="en-US" sz="1900" kern="100" dirty="0"/>
              <a:t>This worksheet is on the back of the printed Family Guide and a downloadable copy will be available on Cookie Central as well.</a:t>
            </a:r>
            <a:endParaRPr lang="en-US" sz="1900" kern="100"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31818CD-EDDE-3746-B3F9-A3C79B1F99DB}" type="slidenum">
              <a:rPr lang="en-US" smtClean="0"/>
              <a:t>26</a:t>
            </a:fld>
            <a:endParaRPr lang="en-US"/>
          </a:p>
        </p:txBody>
      </p:sp>
    </p:spTree>
    <p:extLst>
      <p:ext uri="{BB962C8B-B14F-4D97-AF65-F5344CB8AC3E}">
        <p14:creationId xmlns:p14="http://schemas.microsoft.com/office/powerpoint/2010/main" val="2579363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spcAft>
                <a:spcPts val="815"/>
              </a:spcAft>
            </a:pPr>
            <a:r>
              <a:rPr lang="en-US" sz="1800" kern="100" dirty="0">
                <a:latin typeface="Calibri" panose="020F0502020204030204" pitchFamily="34" charset="0"/>
                <a:ea typeface="Calibri" panose="020F0502020204030204" pitchFamily="34" charset="0"/>
                <a:cs typeface="Arial" panose="020B0604020202020204" pitchFamily="34" charset="0"/>
              </a:rPr>
              <a:t>You can direct your Girl Scouts and families to Cookie Central to find resources to help them navigate Digital Cookie, beginning with our Help Center. The Help Center features tip sheets and videos that covers topics such as mobile app payments, sharing their online cookie storefronts, turning on/off varieties, sending emails, approving orders, and more! We even have a comprehensive guide to download and print if needed.</a:t>
            </a:r>
          </a:p>
          <a:p>
            <a:pPr>
              <a:lnSpc>
                <a:spcPct val="107000"/>
              </a:lnSpc>
              <a:spcAft>
                <a:spcPts val="815"/>
              </a:spcAft>
            </a:pPr>
            <a:endParaRPr lang="en-US" sz="1800" kern="1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dirty="0">
                <a:latin typeface="Calibri" panose="020F0502020204030204" pitchFamily="34" charset="0"/>
                <a:ea typeface="Calibri" panose="020F0502020204030204" pitchFamily="34" charset="0"/>
                <a:cs typeface="Arial" panose="020B0604020202020204" pitchFamily="34" charset="0"/>
              </a:rPr>
              <a:t>And new this year, Digital Cookie has created a </a:t>
            </a:r>
            <a:r>
              <a:rPr lang="en-US" sz="1800" b="1" kern="100" dirty="0">
                <a:latin typeface="Calibri" panose="020F0502020204030204" pitchFamily="34" charset="0"/>
                <a:ea typeface="Calibri" panose="020F0502020204030204" pitchFamily="34" charset="0"/>
                <a:cs typeface="Arial" panose="020B0604020202020204" pitchFamily="34" charset="0"/>
              </a:rPr>
              <a:t>help menu </a:t>
            </a:r>
            <a:r>
              <a:rPr lang="en-US" sz="1800" kern="100" dirty="0">
                <a:latin typeface="Calibri" panose="020F0502020204030204" pitchFamily="34" charset="0"/>
                <a:ea typeface="Calibri" panose="020F0502020204030204" pitchFamily="34" charset="0"/>
                <a:cs typeface="Arial" panose="020B0604020202020204" pitchFamily="34" charset="0"/>
              </a:rPr>
              <a:t>for desktop users, with a mobile version of this coming soon. Within the desktop site, select the question mark symbol on the top-right hand corner. Users can review this menu to find:</a:t>
            </a:r>
          </a:p>
          <a:p>
            <a:pPr>
              <a:lnSpc>
                <a:spcPct val="107000"/>
              </a:lnSpc>
              <a:spcAft>
                <a:spcPts val="815"/>
              </a:spcAft>
            </a:pPr>
            <a:r>
              <a:rPr lang="en-US" sz="1800" kern="100" dirty="0">
                <a:latin typeface="Calibri" panose="020F0502020204030204" pitchFamily="34" charset="0"/>
                <a:ea typeface="Calibri" panose="020F0502020204030204" pitchFamily="34" charset="0"/>
                <a:cs typeface="Arial" panose="020B0604020202020204" pitchFamily="34" charset="0"/>
              </a:rPr>
              <a:t>-tasks to help them get started in Digital Cookie</a:t>
            </a:r>
          </a:p>
          <a:p>
            <a:pPr>
              <a:lnSpc>
                <a:spcPct val="107000"/>
              </a:lnSpc>
              <a:spcAft>
                <a:spcPts val="815"/>
              </a:spcAft>
            </a:pPr>
            <a:r>
              <a:rPr lang="en-US" sz="1800" kern="100" dirty="0">
                <a:latin typeface="Calibri" panose="020F0502020204030204" pitchFamily="34" charset="0"/>
                <a:ea typeface="Calibri" panose="020F0502020204030204" pitchFamily="34" charset="0"/>
                <a:cs typeface="Arial" panose="020B0604020202020204" pitchFamily="34" charset="0"/>
              </a:rPr>
              <a:t>-Quick links to: a live chat, tip sheets, video tutorials, and more for Girl scouts, their caregivers, and Troop volunteers</a:t>
            </a:r>
          </a:p>
          <a:p>
            <a:pPr defTabSz="931717">
              <a:defRPr/>
            </a:pPr>
            <a:endParaRPr lang="en-US" sz="1800" dirty="0">
              <a:latin typeface="Cambria"/>
              <a:ea typeface="Calibri" panose="020F0502020204030204" pitchFamily="34" charset="0"/>
              <a:cs typeface="Times New Roman" panose="02020603050405020304" pitchFamily="18" charset="0"/>
            </a:endParaRPr>
          </a:p>
          <a:p>
            <a:pPr>
              <a:lnSpc>
                <a:spcPct val="107000"/>
              </a:lnSpc>
              <a:spcAft>
                <a:spcPts val="846"/>
              </a:spcAft>
            </a:pPr>
            <a:r>
              <a:rPr lang="en-US" sz="1800" dirty="0"/>
              <a:t>We’re offering Cookie Chats again for 2025, a virtual option for troops to talk directly with our River Valleys team. And just-in-time information coming via The Cookie Press. All of these resources can be found on Cookie Central!</a:t>
            </a:r>
          </a:p>
          <a:p>
            <a:pPr>
              <a:lnSpc>
                <a:spcPct val="107000"/>
              </a:lnSpc>
              <a:spcAft>
                <a:spcPts val="846"/>
              </a:spcAft>
            </a:pPr>
            <a:endParaRPr lang="en-US" sz="1800" dirty="0"/>
          </a:p>
          <a:p>
            <a:pPr marL="0" marR="0" lvl="0" indent="0" algn="l" defTabSz="914400" rtl="0" eaLnBrk="1" fontAlgn="auto" latinLnBrk="0" hangingPunct="1">
              <a:lnSpc>
                <a:spcPct val="107000"/>
              </a:lnSpc>
              <a:spcBef>
                <a:spcPts val="0"/>
              </a:spcBef>
              <a:spcAft>
                <a:spcPts val="846"/>
              </a:spcAft>
              <a:buClrTx/>
              <a:buSzTx/>
              <a:buFontTx/>
              <a:buNone/>
              <a:tabLst/>
              <a:defRPr/>
            </a:pPr>
            <a:r>
              <a:rPr lang="en-US" sz="1800" dirty="0">
                <a:latin typeface="Cambria"/>
                <a:ea typeface="Calibri" panose="020F0502020204030204" pitchFamily="34" charset="0"/>
                <a:cs typeface="Times New Roman" panose="02020603050405020304" pitchFamily="18" charset="0"/>
              </a:rPr>
              <a:t>And that’s not all, Your Community Product Leader and our staff are ready to answer your questions-don’t hesitate to reach out when you need help.</a:t>
            </a:r>
          </a:p>
          <a:p>
            <a:pPr>
              <a:lnSpc>
                <a:spcPct val="107000"/>
              </a:lnSpc>
              <a:spcAft>
                <a:spcPts val="846"/>
              </a:spcAft>
            </a:pPr>
            <a:endParaRPr lang="en-US" sz="1800" dirty="0"/>
          </a:p>
          <a:p>
            <a:pPr>
              <a:lnSpc>
                <a:spcPct val="107000"/>
              </a:lnSpc>
              <a:spcAft>
                <a:spcPts val="815"/>
              </a:spcAft>
            </a:pPr>
            <a:endParaRPr lang="en-US" sz="1800" kern="1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15"/>
              </a:spcAft>
            </a:pPr>
            <a:r>
              <a:rPr lang="en-US" sz="1800" kern="100" dirty="0">
                <a:latin typeface="Calibri" panose="020F050202020403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6CB9F2F6-198A-4C1D-AFBD-BBA1424FD900}" type="slidenum">
              <a:rPr lang="en-US" smtClean="0"/>
              <a:t>27</a:t>
            </a:fld>
            <a:endParaRPr lang="en-US"/>
          </a:p>
        </p:txBody>
      </p:sp>
    </p:spTree>
    <p:extLst>
      <p:ext uri="{BB962C8B-B14F-4D97-AF65-F5344CB8AC3E}">
        <p14:creationId xmlns:p14="http://schemas.microsoft.com/office/powerpoint/2010/main" val="1597126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sz="1900" dirty="0">
                <a:latin typeface="Calibri"/>
                <a:ea typeface="Calibri"/>
                <a:cs typeface="Calibri"/>
              </a:rPr>
              <a:t>Now that we have talked about all of the updates to Smart Cookies and Digital Cookie, along with where you can find a multitude of resources, let’s move into reviewing some of the basic functions for Troop Volunteers in Digital Cookie you will use throughout the cookie season. This next section is optional for troop volunteers who have used Digital Cookie before, but if you are new to Digital Cookie (or if you’re in need of a refresher) please continue your Digital Cookie learning journey!</a:t>
            </a:r>
          </a:p>
        </p:txBody>
      </p:sp>
      <p:sp>
        <p:nvSpPr>
          <p:cNvPr id="4" name="Slide Number Placeholder 3"/>
          <p:cNvSpPr>
            <a:spLocks noGrp="1"/>
          </p:cNvSpPr>
          <p:nvPr>
            <p:ph type="sldNum" sz="quarter" idx="5"/>
          </p:nvPr>
        </p:nvSpPr>
        <p:spPr/>
        <p:txBody>
          <a:bodyPr/>
          <a:lstStyle/>
          <a:p>
            <a:fld id="{531818CD-EDDE-3746-B3F9-A3C79B1F99DB}" type="slidenum">
              <a:rPr lang="en-US" smtClean="0"/>
              <a:t>28</a:t>
            </a:fld>
            <a:endParaRPr lang="en-US"/>
          </a:p>
        </p:txBody>
      </p:sp>
    </p:spTree>
    <p:extLst>
      <p:ext uri="{BB962C8B-B14F-4D97-AF65-F5344CB8AC3E}">
        <p14:creationId xmlns:p14="http://schemas.microsoft.com/office/powerpoint/2010/main" val="1470055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defRPr/>
            </a:pPr>
            <a:r>
              <a:rPr lang="en-US" dirty="0"/>
              <a:t>Once logged into Digital Cookie, v</a:t>
            </a:r>
            <a:r>
              <a:rPr lang="en-US" sz="1200" dirty="0">
                <a:ea typeface="Calibri" panose="020F0502020204030204" pitchFamily="34" charset="0"/>
              </a:rPr>
              <a:t>olunteers will have the ability to toggle through each of your accounts. If you have multiple GS or troops, you can toggle between </a:t>
            </a:r>
            <a:r>
              <a:rPr lang="en-US" dirty="0">
                <a:ea typeface="Calibri" panose="020F0502020204030204" pitchFamily="34" charset="0"/>
              </a:rPr>
              <a:t>them all</a:t>
            </a:r>
            <a:r>
              <a:rPr lang="en-US" sz="1200" dirty="0">
                <a:ea typeface="Calibri" panose="020F0502020204030204" pitchFamily="34" charset="0"/>
              </a:rPr>
              <a:t>. The parent role and Troop Site Lead role will not be visible until February 1, when families get access to the site for the first time. This is because the Troop Site functions the same as a Girl Scout’s Digital Cookie account, and Girl Scout access does not start until that time.</a:t>
            </a:r>
          </a:p>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29</a:t>
            </a:fld>
            <a:endParaRPr lang="en-US"/>
          </a:p>
        </p:txBody>
      </p:sp>
    </p:spTree>
    <p:extLst>
      <p:ext uri="{BB962C8B-B14F-4D97-AF65-F5344CB8AC3E}">
        <p14:creationId xmlns:p14="http://schemas.microsoft.com/office/powerpoint/2010/main" val="958070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a:t>The section topics that we will review today include:</a:t>
            </a:r>
          </a:p>
          <a:p>
            <a:endParaRPr lang="en-US"/>
          </a:p>
          <a:p>
            <a:r>
              <a:rPr lang="en-US">
                <a:latin typeface="Girl Scout Display Light" panose="02020003000000000000" pitchFamily="18" charset="0"/>
              </a:rPr>
              <a:t>Online Cookie Systems Updates</a:t>
            </a:r>
          </a:p>
          <a:p>
            <a:r>
              <a:rPr lang="en-US">
                <a:latin typeface="Girl Scout Display Light" panose="02020003000000000000" pitchFamily="18" charset="0"/>
              </a:rPr>
              <a:t>Smart Cookies</a:t>
            </a:r>
          </a:p>
          <a:p>
            <a:pPr marL="457200" indent="-457200">
              <a:buFont typeface="Arial"/>
              <a:buChar char="•"/>
            </a:pPr>
            <a:r>
              <a:rPr lang="en-US">
                <a:latin typeface="Girl Scout Display Light" panose="02020003000000000000" pitchFamily="18" charset="0"/>
              </a:rPr>
              <a:t>Updates for 2025</a:t>
            </a:r>
          </a:p>
          <a:p>
            <a:pPr marL="457200" indent="-457200">
              <a:buFont typeface="Arial"/>
              <a:buChar char="•"/>
            </a:pPr>
            <a:r>
              <a:rPr lang="en-US">
                <a:latin typeface="Girl Scout Display Light" panose="02020003000000000000" pitchFamily="18" charset="0"/>
              </a:rPr>
              <a:t>Volunteer Access </a:t>
            </a:r>
          </a:p>
          <a:p>
            <a:pPr marL="457200" indent="-457200">
              <a:buFont typeface="Arial"/>
              <a:buChar char="•"/>
            </a:pPr>
            <a:r>
              <a:rPr lang="en-US">
                <a:latin typeface="Girl Scout Display Light" panose="02020003000000000000" pitchFamily="18" charset="0"/>
              </a:rPr>
              <a:t>Smart Cookies Sales Management</a:t>
            </a:r>
          </a:p>
          <a:p>
            <a:pPr marL="457200" indent="-457200">
              <a:buFont typeface="Arial"/>
              <a:buChar char="•"/>
            </a:pPr>
            <a:r>
              <a:rPr lang="en-US">
                <a:latin typeface="Girl Scout Display Light" panose="02020003000000000000" pitchFamily="18" charset="0"/>
              </a:rPr>
              <a:t>Resources </a:t>
            </a:r>
          </a:p>
          <a:p>
            <a:r>
              <a:rPr lang="en-US">
                <a:latin typeface="Girl Scout Display Light" panose="02020003000000000000" pitchFamily="18" charset="0"/>
              </a:rPr>
              <a:t>Digital Cookie</a:t>
            </a:r>
          </a:p>
          <a:p>
            <a:pPr marL="457200" indent="-457200">
              <a:buFont typeface="Arial"/>
              <a:buChar char="•"/>
            </a:pPr>
            <a:r>
              <a:rPr lang="en-US">
                <a:latin typeface="Girl Scout Display Light" panose="02020003000000000000" pitchFamily="18" charset="0"/>
              </a:rPr>
              <a:t>Volunteer Access</a:t>
            </a:r>
          </a:p>
          <a:p>
            <a:pPr marL="457200" indent="-457200">
              <a:buFont typeface="Arial"/>
              <a:buChar char="•"/>
            </a:pPr>
            <a:r>
              <a:rPr lang="en-US">
                <a:latin typeface="Girl Scout Display Light" panose="02020003000000000000" pitchFamily="18" charset="0"/>
              </a:rPr>
              <a:t>Mobile App Enhancements </a:t>
            </a:r>
          </a:p>
          <a:p>
            <a:pPr marL="457200" indent="-457200">
              <a:buFont typeface="Arial"/>
              <a:buChar char="•"/>
            </a:pPr>
            <a:r>
              <a:rPr lang="en-US">
                <a:latin typeface="Girl Scout Display Light" panose="02020003000000000000" pitchFamily="18" charset="0"/>
              </a:rPr>
              <a:t>Resources  </a:t>
            </a:r>
          </a:p>
          <a:p>
            <a:endParaRPr lang="en-US"/>
          </a:p>
        </p:txBody>
      </p:sp>
      <p:sp>
        <p:nvSpPr>
          <p:cNvPr id="4" name="Slide Number Placeholder 3"/>
          <p:cNvSpPr>
            <a:spLocks noGrp="1"/>
          </p:cNvSpPr>
          <p:nvPr>
            <p:ph type="sldNum" sz="quarter" idx="5"/>
          </p:nvPr>
        </p:nvSpPr>
        <p:spPr/>
        <p:txBody>
          <a:bodyPr/>
          <a:lstStyle/>
          <a:p>
            <a:fld id="{C17149D9-3815-41F2-8B35-23EA0741C567}" type="slidenum">
              <a:rPr lang="en-US" smtClean="0"/>
              <a:t>3</a:t>
            </a:fld>
            <a:endParaRPr lang="en-US"/>
          </a:p>
        </p:txBody>
      </p:sp>
    </p:spTree>
    <p:extLst>
      <p:ext uri="{BB962C8B-B14F-4D97-AF65-F5344CB8AC3E}">
        <p14:creationId xmlns:p14="http://schemas.microsoft.com/office/powerpoint/2010/main" val="1322812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dirty="0"/>
              <a:t>Let’s start with the Troop Dashboard. After you have registered your account, you will see six tabs on the troop dashboard. We’ll cover each of these six tabs. The dashboard provides you with a quick glance on online activity . Plus, it’s where you’ll find your troop reports too. </a:t>
            </a:r>
          </a:p>
          <a:p>
            <a:endParaRPr lang="en-US" dirty="0"/>
          </a:p>
          <a:p>
            <a:pPr marL="0" marR="0" lvl="0" indent="0">
              <a:lnSpc>
                <a:spcPct val="107000"/>
              </a:lnSpc>
              <a:spcBef>
                <a:spcPts val="0"/>
              </a:spcBef>
              <a:spcAft>
                <a:spcPts val="800"/>
              </a:spcAft>
              <a:buFont typeface="+mj-lt"/>
              <a:buNone/>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The reports section contains up to four reports to view that can help you manage the Digital Cookie activity for the Girl Scouts in your troop: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All Order Data</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will show you details on every order placed through Digital Cookie for every GS.</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Initial Order</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(If applicable) River Valleys does not do IO’s for families so this section can be ignored.</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Cookie Badges</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will let you know if girls are completing any of the Cookie Business badges and/or the Family Entrepreneur Pins. Encourage them to complete these with their families to increase their cookie program learnings!</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Rewards Selection </a:t>
            </a:r>
            <a:r>
              <a:rPr lang="en-US" sz="1100" i="0" kern="100" dirty="0">
                <a:effectLst/>
                <a:latin typeface="Palatino Linotype" panose="02040502050505030304" pitchFamily="18" charset="0"/>
                <a:ea typeface="Aptos" panose="020B0004020202020204" pitchFamily="34" charset="0"/>
                <a:cs typeface="Times New Roman" panose="02020603050405020304" pitchFamily="18" charset="0"/>
              </a:rPr>
              <a:t>will not be a functional report. In our council, Girl Scouts do not have the ability to select Rewards in Digital Cookie. Rather, Girl Scouts can use the Rewards tab to view a flyer with all reward options they can use to communicate to their troop leader at the end of the sale.</a:t>
            </a:r>
            <a:endParaRPr lang="en-US" dirty="0"/>
          </a:p>
        </p:txBody>
      </p:sp>
      <p:sp>
        <p:nvSpPr>
          <p:cNvPr id="4" name="Slide Number Placeholder 3"/>
          <p:cNvSpPr>
            <a:spLocks noGrp="1"/>
          </p:cNvSpPr>
          <p:nvPr>
            <p:ph type="sldNum" sz="quarter" idx="5"/>
          </p:nvPr>
        </p:nvSpPr>
        <p:spPr/>
        <p:txBody>
          <a:bodyPr/>
          <a:lstStyle/>
          <a:p>
            <a:fld id="{3CAA5598-CAF2-44EB-AE12-77321B1DA8BB}" type="slidenum">
              <a:rPr lang="en-US" smtClean="0"/>
              <a:t>30</a:t>
            </a:fld>
            <a:endParaRPr lang="en-US"/>
          </a:p>
        </p:txBody>
      </p:sp>
    </p:spTree>
    <p:extLst>
      <p:ext uri="{BB962C8B-B14F-4D97-AF65-F5344CB8AC3E}">
        <p14:creationId xmlns:p14="http://schemas.microsoft.com/office/powerpoint/2010/main" val="3597583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spcBef>
                <a:spcPts val="600"/>
              </a:spcBef>
              <a:buFont typeface="Arial" panose="020B0604020202020204" pitchFamily="34" charset="0"/>
            </a:pPr>
            <a:r>
              <a:rPr lang="en-US" sz="900" dirty="0">
                <a:effectLst/>
                <a:latin typeface="Palatino Linotype"/>
                <a:ea typeface="MS Mincho"/>
                <a:cs typeface="Arial" panose="020B0604020202020204" pitchFamily="34" charset="0"/>
              </a:rPr>
              <a:t>Your Digital Cookie Dashboard also features</a:t>
            </a:r>
            <a:r>
              <a:rPr lang="en-US" sz="900" dirty="0">
                <a:latin typeface="Palatino Linotype"/>
                <a:ea typeface="MS Mincho"/>
                <a:cs typeface="Arial" panose="020B0604020202020204" pitchFamily="34" charset="0"/>
              </a:rPr>
              <a:t> </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six different sections.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Troop Cookie Site: when you first log in you will see a Get Started button, once the troop site is set up this box will have the troop site links and QR code.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Pending Orders: In this section you will see if the troop site has any pending orders to approve or deliver and if Girl Scouts in your troop have any pending orders to approve or deliver.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Troop Site Sales: This progress bar is for troop site orders only and does not include any Girl Scout orders.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Cheers: here you will find a quick access button that will take you to the Cheers page where you can send a Cheer to a Girl Scout in your troop.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Troop online Sales and marketing: In this section, you can monitor the troop site sales and Girl Scout’s Digital Cookie progress.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Reports: This section contains up to four reports to view that can help you manage the Digital Cookie activity for the Girl Scouts in your troop: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All Order Data</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will show you details on every order for every girl.</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Initial Order</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(If applicable) will show you the initial paper order card entry by the parents to allow you to compare what is in the baker software if desired.</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Cookie Badges</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will let you know if girls are completing any of the Cookie Business badges and/or the Family Entrepreneur Pins. Encourage them to complete these with their families to increase their cookie program learnings!</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Rewards Selection</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a:t>
            </a:r>
            <a:r>
              <a:rPr lang="en-US" sz="1100" i="0" kern="100" dirty="0">
                <a:effectLst/>
                <a:latin typeface="Palatino Linotype" panose="02040502050505030304" pitchFamily="18" charset="0"/>
                <a:ea typeface="Aptos" panose="020B0004020202020204" pitchFamily="34" charset="0"/>
                <a:cs typeface="Times New Roman" panose="02020603050405020304" pitchFamily="18" charset="0"/>
              </a:rPr>
              <a:t>will not be a functional report. River Valleys Girl Scouts will not have the ability to select Rewards in Digital Cookie. Rather, Girl Scouts can use the Rewards tab to view a flyer with all reward options that they can use to communicate to their troop leader at the end of the sale.</a:t>
            </a:r>
            <a:endParaRPr lang="en-US" sz="1100" kern="100" dirty="0">
              <a:effectLst/>
              <a:latin typeface="Palatino Linotype" panose="02040502050505030304" pitchFamily="18" charset="0"/>
              <a:ea typeface="Aptos" panose="020B0004020202020204" pitchFamily="34" charset="0"/>
              <a:cs typeface="Times New Roman" panose="02020603050405020304" pitchFamily="18" charset="0"/>
            </a:endParaRPr>
          </a:p>
          <a:p>
            <a:pPr marL="457200" marR="0" lvl="1" indent="0">
              <a:lnSpc>
                <a:spcPct val="107000"/>
              </a:lnSpc>
              <a:spcBef>
                <a:spcPts val="0"/>
              </a:spcBef>
              <a:spcAft>
                <a:spcPts val="800"/>
              </a:spcAft>
              <a:buFont typeface="Arial" panose="020B0604020202020204" pitchFamily="34" charset="0"/>
              <a:buNone/>
              <a:tabLst>
                <a:tab pos="9144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For a full review of the troop dashboard, please see the Online Cookie System Guide on Cookie Central for video and tip sheet.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1330540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dirty="0"/>
              <a:t>The first thing to do after logging in and navigating to the dashboard is to Set Up Your Site. You’ll need to complete this step for your troop’s zip code to appear in the GSUSA Cookie Finder. </a:t>
            </a:r>
            <a:r>
              <a:rPr lang="en-US" sz="1200" kern="100" dirty="0">
                <a:effectLst/>
                <a:latin typeface="Palatino Linotype" panose="02040502050505030304" pitchFamily="18" charset="0"/>
                <a:ea typeface="Aptos" panose="020B0004020202020204" pitchFamily="34" charset="0"/>
                <a:cs typeface="Times New Roman" panose="02020603050405020304" pitchFamily="18" charset="0"/>
              </a:rPr>
              <a:t>You can activate your troop site in four steps: </a:t>
            </a:r>
          </a:p>
          <a:p>
            <a:pPr marL="0" marR="0">
              <a:lnSpc>
                <a:spcPct val="107000"/>
              </a:lnSpc>
              <a:spcBef>
                <a:spcPts val="0"/>
              </a:spcBef>
              <a:spcAft>
                <a:spcPts val="800"/>
              </a:spcAft>
            </a:pPr>
            <a:endParaRPr lang="en-US" sz="1200" kern="100" dirty="0">
              <a:effectLst/>
              <a:latin typeface="Palatino Linotype" panose="0204050205050503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Palatino Linotype" panose="02040502050505030304" pitchFamily="18" charset="0"/>
                <a:ea typeface="Aptos" panose="020B0004020202020204" pitchFamily="34" charset="0"/>
                <a:cs typeface="Times New Roman" panose="02020603050405020304" pitchFamily="18" charset="0"/>
              </a:rPr>
              <a:t>Step 1: click the Get Started button. This button is only on the dashboard prior to the site being activated. </a:t>
            </a:r>
          </a:p>
          <a:p>
            <a:pPr marL="0" marR="0">
              <a:lnSpc>
                <a:spcPct val="107000"/>
              </a:lnSpc>
              <a:spcBef>
                <a:spcPts val="0"/>
              </a:spcBef>
              <a:spcAft>
                <a:spcPts val="800"/>
              </a:spcAft>
            </a:pPr>
            <a:r>
              <a:rPr lang="en-US" sz="1200" kern="100" dirty="0">
                <a:effectLst/>
                <a:latin typeface="Palatino Linotype" panose="02040502050505030304" pitchFamily="18" charset="0"/>
                <a:ea typeface="Aptos" panose="020B0004020202020204" pitchFamily="34" charset="0"/>
                <a:cs typeface="Times New Roman" panose="02020603050405020304" pitchFamily="18" charset="0"/>
              </a:rPr>
              <a:t>Step 2: Select a Troop Site Lead, if your troop has multiple volunteers, you will select which volunteer will be the “site lead” from the drop down. The Troop site lead will be responsible for working with the Girl Scouts in the troop to set up the troop site and will have access to the troop site’s home page, similar to a Girl Scout’s home page. </a:t>
            </a:r>
          </a:p>
          <a:p>
            <a:pPr marL="0" marR="0">
              <a:lnSpc>
                <a:spcPct val="107000"/>
              </a:lnSpc>
              <a:spcBef>
                <a:spcPts val="0"/>
              </a:spcBef>
              <a:spcAft>
                <a:spcPts val="800"/>
              </a:spcAft>
            </a:pPr>
            <a:r>
              <a:rPr lang="en-US" sz="1200" kern="100" dirty="0">
                <a:effectLst/>
                <a:latin typeface="Palatino Linotype" panose="02040502050505030304" pitchFamily="18" charset="0"/>
                <a:ea typeface="Aptos" panose="020B0004020202020204" pitchFamily="34" charset="0"/>
                <a:cs typeface="Times New Roman" panose="02020603050405020304" pitchFamily="18" charset="0"/>
              </a:rPr>
              <a:t>Step 3: Once you save the troop site lead, if you choose yourself, you will see the Set Up Your Site button on the dashboard. If you assigned a different volunteer to be the site lead, the next time they log into Digital Cookie they will see the Set Up Your Site button on the troop dashboard. </a:t>
            </a:r>
          </a:p>
          <a:p>
            <a:pPr marL="0" marR="0">
              <a:lnSpc>
                <a:spcPct val="107000"/>
              </a:lnSpc>
              <a:spcBef>
                <a:spcPts val="0"/>
              </a:spcBef>
              <a:spcAft>
                <a:spcPts val="800"/>
              </a:spcAft>
            </a:pPr>
            <a:r>
              <a:rPr lang="en-US" sz="1200" kern="100" dirty="0">
                <a:effectLst/>
                <a:latin typeface="Palatino Linotype" panose="02040502050505030304" pitchFamily="18" charset="0"/>
                <a:ea typeface="Aptos" panose="020B0004020202020204" pitchFamily="34" charset="0"/>
                <a:cs typeface="Times New Roman" panose="02020603050405020304" pitchFamily="18" charset="0"/>
              </a:rPr>
              <a:t>Step 4: After clicking the Set Up Your Site button, you will be taken to the Registration page where you can Activate the troop site. If you have Girl Scouts in your household, you will see them here too. After Clicking the Activate button, you will be able to click the Access Site button. This will take you to the troop site and you will be ready to set up the site. </a:t>
            </a:r>
            <a:endParaRPr lang="en-US" dirty="0"/>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3782355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baseline="0" dirty="0">
                <a:latin typeface="Palatino Linotype"/>
              </a:rPr>
              <a:t>Let’s return to our tour of the Troop account tabs. </a:t>
            </a:r>
          </a:p>
          <a:p>
            <a:pPr marL="0" indent="0">
              <a:buFont typeface="Arial" panose="020B0604020202020204" pitchFamily="34" charset="0"/>
              <a:buNone/>
            </a:pPr>
            <a:endParaRPr lang="en-US" sz="900" baseline="0" dirty="0">
              <a:latin typeface="Palatino Linotype"/>
            </a:endParaRPr>
          </a:p>
          <a:p>
            <a:pPr marL="0" indent="0">
              <a:buFont typeface="Arial" panose="020B0604020202020204" pitchFamily="34" charset="0"/>
              <a:buNone/>
            </a:pPr>
            <a:r>
              <a:rPr lang="en-US" sz="1200" baseline="0" dirty="0">
                <a:latin typeface="Palatino Linotype" panose="02040502050505030304" pitchFamily="18" charset="0"/>
              </a:rPr>
              <a:t>The “Orders” tab allows you to lookup orders that were placed for all the Girl Scout’s in your troop as well as refund in-person delivery, donation, an cookies-in-hand orders (orders placed on mobile app). </a:t>
            </a:r>
            <a:r>
              <a:rPr lang="en-US" sz="1200" baseline="0" dirty="0">
                <a:latin typeface="Palatino Linotype"/>
              </a:rPr>
              <a:t>Only troop volunteers will have the ability to refund online orders for local delivery, </a:t>
            </a:r>
            <a:r>
              <a:rPr lang="en-US" sz="1200" baseline="0">
                <a:latin typeface="Palatino Linotype"/>
              </a:rPr>
              <a:t>if needed</a:t>
            </a:r>
            <a:r>
              <a:rPr lang="en-US" sz="1200" baseline="0" dirty="0">
                <a:latin typeface="Palatino Linotype"/>
              </a:rPr>
              <a:t>.</a:t>
            </a:r>
            <a:r>
              <a:rPr lang="en-US" sz="1200" baseline="0">
                <a:latin typeface="Palatino Linotype"/>
              </a:rPr>
              <a:t> </a:t>
            </a:r>
            <a:endParaRPr lang="en-US" sz="1200" baseline="0" dirty="0">
              <a:latin typeface="Palatino Linotype"/>
            </a:endParaRPr>
          </a:p>
          <a:p>
            <a:pPr marL="0" indent="0">
              <a:buFont typeface="Arial" panose="020B0604020202020204" pitchFamily="34" charset="0"/>
              <a:buNone/>
            </a:pPr>
            <a:endParaRPr lang="en-US" sz="1200" baseline="0" dirty="0">
              <a:latin typeface="Palatino Linotype" panose="02040502050505030304" pitchFamily="18" charset="0"/>
            </a:endParaRPr>
          </a:p>
          <a:p>
            <a:pPr marL="0" marR="0" indent="0">
              <a:spcBef>
                <a:spcPts val="600"/>
              </a:spcBef>
              <a:spcAft>
                <a:spcPts val="0"/>
              </a:spcAft>
              <a:buFont typeface="Arial" panose="020B0604020202020204" pitchFamily="34" charset="0"/>
              <a:buNone/>
            </a:pPr>
            <a:r>
              <a:rPr lang="en-US" sz="1200" dirty="0">
                <a:effectLst/>
                <a:latin typeface="Palatino Linotype" panose="02040502050505030304" pitchFamily="18" charset="0"/>
                <a:ea typeface="MS Mincho" panose="02020609040205080304" pitchFamily="49" charset="-128"/>
                <a:cs typeface="Arial" panose="020B0604020202020204" pitchFamily="34" charset="0"/>
              </a:rPr>
              <a:t>Once you are on the Orders page, you can look up the order a few different ways. The recommended lookup options are Customer Order #, Customer Email address, Parent Email Address, Girl Name (first and last), or Customer Name (first and last, min 2 letters). Using more than one can cause the results to not appear properly. You can also narrow down the orders by selecting the Order Status, Payment Status, or Order Type. </a:t>
            </a:r>
          </a:p>
          <a:p>
            <a:pPr marL="0" marR="0" indent="0">
              <a:spcBef>
                <a:spcPts val="600"/>
              </a:spcBef>
              <a:spcAft>
                <a:spcPts val="0"/>
              </a:spcAft>
              <a:buFont typeface="Arial" panose="020B0604020202020204" pitchFamily="34" charset="0"/>
              <a:buNone/>
            </a:pPr>
            <a:endParaRPr lang="en-US" sz="12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indent="0">
              <a:spcBef>
                <a:spcPts val="600"/>
              </a:spcBef>
              <a:spcAft>
                <a:spcPts val="0"/>
              </a:spcAft>
              <a:buFont typeface="Arial" panose="020B0604020202020204" pitchFamily="34" charset="0"/>
              <a:buNone/>
            </a:pPr>
            <a:r>
              <a:rPr lang="en-US" sz="1200" dirty="0">
                <a:effectLst/>
                <a:latin typeface="Palatino Linotype" panose="02040502050505030304" pitchFamily="18" charset="0"/>
                <a:ea typeface="MS Mincho" panose="02020609040205080304" pitchFamily="49" charset="-128"/>
                <a:cs typeface="Arial" panose="020B0604020202020204" pitchFamily="34" charset="0"/>
              </a:rPr>
              <a:t>After entering the information and clicking Search, the order or orders will appear. From here you can quickly see some of the order details. To see the specific order details, click the order number. This will allow you to view the full details of the order including order type, parent action, and customer information, as well as the variety of cookies, customer payment status, and fulfillment status.</a:t>
            </a:r>
            <a:endParaRPr lang="en-US" sz="12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1262114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1100" i="0" dirty="0">
                <a:effectLst/>
                <a:latin typeface="Palatino Linotype" panose="02040502050505030304" pitchFamily="18" charset="0"/>
                <a:ea typeface="MS Mincho" panose="02020609040205080304" pitchFamily="49" charset="-128"/>
                <a:cs typeface="Arial" panose="020B0604020202020204" pitchFamily="34" charset="0"/>
              </a:rPr>
              <a:t>If you can refund an order, you will see the Refund button next to the Payment Status once you click on the Order #. After clicking Refund, a</a:t>
            </a:r>
            <a:r>
              <a:rPr lang="en-US" sz="1100" dirty="0">
                <a:effectLst/>
                <a:latin typeface="Palatino Linotype" panose="02040502050505030304" pitchFamily="18" charset="0"/>
                <a:ea typeface="MS Mincho" panose="02020609040205080304" pitchFamily="49" charset="-128"/>
                <a:cs typeface="Arial" panose="020B0604020202020204" pitchFamily="34" charset="0"/>
              </a:rPr>
              <a:t>nother screen will pop up. </a:t>
            </a:r>
          </a:p>
          <a:p>
            <a:pPr marL="0" marR="0" indent="0">
              <a:spcBef>
                <a:spcPts val="600"/>
              </a:spcBef>
              <a:spcAft>
                <a:spcPts val="0"/>
              </a:spcAft>
              <a:buFont typeface="Arial" panose="020B0604020202020204" pitchFamily="34" charset="0"/>
              <a:buNone/>
            </a:pPr>
            <a:endParaRPr lang="en-US" sz="11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indent="0">
              <a:spcBef>
                <a:spcPts val="600"/>
              </a:spcBef>
              <a:buFont typeface="Arial" panose="020B0604020202020204" pitchFamily="34" charset="0"/>
              <a:buNone/>
            </a:pPr>
            <a:r>
              <a:rPr lang="en-US" sz="1100" dirty="0">
                <a:effectLst/>
                <a:latin typeface="Palatino Linotype" panose="02040502050505030304" pitchFamily="18" charset="0"/>
                <a:ea typeface="MS Mincho" panose="02020609040205080304" pitchFamily="49" charset="-128"/>
                <a:cs typeface="Arial" panose="020B0604020202020204" pitchFamily="34" charset="0"/>
              </a:rPr>
              <a:t>Click the circle for Full Refund. </a:t>
            </a:r>
            <a:r>
              <a:rPr lang="en-US" sz="1200" dirty="0"/>
              <a:t>You will select an option for Refund Reason. In general, you will choose “In person delivery issues</a:t>
            </a:r>
            <a:r>
              <a:rPr lang="en-US" sz="1200"/>
              <a:t>.”</a:t>
            </a:r>
          </a:p>
          <a:p>
            <a:pPr marL="0" indent="0">
              <a:buFont typeface="Arial" panose="020B0604020202020204" pitchFamily="34" charset="0"/>
              <a:buNone/>
            </a:pPr>
            <a:r>
              <a:rPr lang="en-US" sz="1200" dirty="0"/>
              <a:t>Then add details in the notes section explaining why you are refunding the order. This will help if someone from the council or Digital Cookie support is looking up the order. Then, continue with refund.</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2576903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aseline="0">
                <a:latin typeface="Palatino Linotype"/>
              </a:rPr>
              <a:t>“My Troop” tab allows you to see how each girl in the troop is doing in her Digital Cookie Sales and if she has turned off delivery or any varieties. Let’s dig into the 5 highlights you see on the screen.</a:t>
            </a:r>
          </a:p>
          <a:p>
            <a:pPr marL="342900" marR="0" lvl="0" indent="-342900">
              <a:spcBef>
                <a:spcPts val="0"/>
              </a:spcBef>
              <a:spcAft>
                <a:spcPts val="0"/>
              </a:spcAft>
              <a:buFont typeface="+mj-lt"/>
              <a:buAutoNum type="arabicPeriod"/>
            </a:pPr>
            <a:r>
              <a:rPr lang="en-US" sz="900">
                <a:effectLst/>
                <a:latin typeface="Girl Scout Text Book" panose="02020003000000000000" pitchFamily="18" charset="0"/>
                <a:ea typeface="MS Mincho" panose="02020609040205080304" pitchFamily="49" charset="-128"/>
                <a:cs typeface="Arial" panose="020B0604020202020204" pitchFamily="34" charset="0"/>
              </a:rPr>
              <a:t>Troop Goal: This pulls the troop goal set in Smart Cookies and measures the troop’s progress towards that goal. If the goal has not been set yet, it shows total troop’s sales to date.</a:t>
            </a:r>
            <a:endParaRPr lang="en-US" sz="900">
              <a:effectLst/>
              <a:latin typeface="Cambria" panose="02040503050406030204" pitchFamily="18"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900">
                <a:effectLst/>
                <a:latin typeface="Girl Scout Text Book" panose="02020003000000000000" pitchFamily="18" charset="0"/>
                <a:ea typeface="MS Mincho" panose="02020609040205080304" pitchFamily="49" charset="-128"/>
                <a:cs typeface="Arial" panose="020B0604020202020204" pitchFamily="34" charset="0"/>
              </a:rPr>
              <a:t>Cookie Site: If the Girl Scout’s site is published, click on the link to be taken to their customer facing site. </a:t>
            </a:r>
            <a:endParaRPr lang="en-US" sz="900">
              <a:effectLst/>
              <a:latin typeface="Cambria" panose="02040503050406030204" pitchFamily="18"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900">
                <a:effectLst/>
                <a:latin typeface="Girl Scout Text Book" panose="02020003000000000000" pitchFamily="18" charset="0"/>
                <a:ea typeface="MS Mincho" panose="02020609040205080304" pitchFamily="49" charset="-128"/>
                <a:cs typeface="Arial" panose="020B0604020202020204" pitchFamily="34" charset="0"/>
              </a:rPr>
              <a:t>Orders to Approve: This will indicate if the family has any orders that need approving.</a:t>
            </a:r>
            <a:endParaRPr lang="en-US" sz="900">
              <a:effectLst/>
              <a:latin typeface="Cambria" panose="02040503050406030204" pitchFamily="18"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900">
                <a:effectLst/>
                <a:latin typeface="Girl Scout Text Book" panose="02020003000000000000" pitchFamily="18" charset="0"/>
                <a:ea typeface="MS Mincho" panose="02020609040205080304" pitchFamily="49" charset="-128"/>
                <a:cs typeface="Arial" panose="020B0604020202020204" pitchFamily="34" charset="0"/>
              </a:rPr>
              <a:t>See Details/Delivery Change: Clicking “See Details” will bring up details on the girl, her orders, her email marketing to customers and if her parent has turned off delivery or any varieties.</a:t>
            </a:r>
            <a:endParaRPr lang="en-US" sz="900">
              <a:effectLst/>
              <a:latin typeface="Cambria" panose="02040503050406030204" pitchFamily="18"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900">
                <a:effectLst/>
                <a:latin typeface="Girl Scout Text Book" panose="02020003000000000000" pitchFamily="18" charset="0"/>
                <a:ea typeface="MS Mincho" panose="02020609040205080304" pitchFamily="49" charset="-128"/>
                <a:cs typeface="Arial" panose="020B0604020202020204" pitchFamily="34" charset="0"/>
              </a:rPr>
              <a:t>If your troop link has been published you will see what the goal is for the Troop ##### “girl”, you can click the link to go to the troop site and you can see any sales that have come in for the troop link.</a:t>
            </a:r>
            <a:endParaRPr lang="en-US" sz="900">
              <a:effectLst/>
              <a:latin typeface="Cambria" panose="02040503050406030204" pitchFamily="18" charset="0"/>
              <a:ea typeface="MS Mincho" panose="02020609040205080304" pitchFamily="49" charset="-128"/>
              <a:cs typeface="Arial" panose="020B0604020202020204" pitchFamily="34" charset="0"/>
            </a:endParaRPr>
          </a:p>
          <a:p>
            <a:endParaRPr lang="en-US" sz="900" baseline="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35</a:t>
            </a:fld>
            <a:endParaRPr lang="en-US"/>
          </a:p>
        </p:txBody>
      </p:sp>
    </p:spTree>
    <p:extLst>
      <p:ext uri="{BB962C8B-B14F-4D97-AF65-F5344CB8AC3E}">
        <p14:creationId xmlns:p14="http://schemas.microsoft.com/office/powerpoint/2010/main" val="2931718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aseline="0" dirty="0">
                <a:latin typeface="Palatino Linotype"/>
              </a:rPr>
              <a:t>The My Troop Orders tab works the same as the Girl Scout orders tab, which we will cover soon. If a troop has set up their site for online troop orders for local delivery, from the My Troop Orders Tab they can:</a:t>
            </a:r>
          </a:p>
          <a:p>
            <a:pPr marL="171450" indent="-171450">
              <a:buFont typeface="Arial" panose="020B0604020202020204" pitchFamily="34" charset="0"/>
              <a:buChar char="•"/>
            </a:pPr>
            <a:r>
              <a:rPr lang="en-US" sz="900" baseline="0" dirty="0">
                <a:latin typeface="Palatino Linotype"/>
              </a:rPr>
              <a:t>Approve/decline orders for local delivery orders as well as pick up orders that are made through the troop link.</a:t>
            </a:r>
          </a:p>
          <a:p>
            <a:pPr marL="513715" lvl="1" indent="-171450">
              <a:buFont typeface="Arial" panose="020B0604020202020204" pitchFamily="34" charset="0"/>
              <a:buChar char="•"/>
            </a:pPr>
            <a:r>
              <a:rPr lang="en-US" sz="900" baseline="0" dirty="0">
                <a:latin typeface="Palatino Linotype"/>
              </a:rPr>
              <a:t>When an order is approved for pickup, it moves down to the Orders to pick up section.</a:t>
            </a:r>
            <a:r>
              <a:rPr lang="en-US" sz="900" dirty="0">
                <a:latin typeface="Palatino Linotype"/>
              </a:rPr>
              <a:t> </a:t>
            </a:r>
          </a:p>
          <a:p>
            <a:pPr marL="514342" lvl="1" indent="-171450">
              <a:buFont typeface="Arial" panose="020B0604020202020204" pitchFamily="34" charset="0"/>
              <a:buChar char="•"/>
            </a:pPr>
            <a:r>
              <a:rPr lang="en-US" sz="900" baseline="0" dirty="0">
                <a:latin typeface="Palatino Linotype"/>
              </a:rPr>
              <a:t>Here you can export a list or find additional details on each order to prepare them for pick up.</a:t>
            </a:r>
            <a:r>
              <a:rPr lang="en-US" sz="900" dirty="0">
                <a:latin typeface="Palatino Linotype"/>
              </a:rPr>
              <a:t> </a:t>
            </a:r>
            <a:endParaRPr lang="en-US" sz="900" baseline="0" dirty="0">
              <a:latin typeface="Palatino Linotype" panose="02040502050505030304" pitchFamily="18" charset="0"/>
            </a:endParaRPr>
          </a:p>
          <a:p>
            <a:pPr marL="513715" lvl="1" indent="-171450">
              <a:buFont typeface="Courier New" panose="02070309020205020404" pitchFamily="49" charset="0"/>
              <a:buChar char="o"/>
            </a:pPr>
            <a:r>
              <a:rPr lang="en-US" sz="900" baseline="0" dirty="0">
                <a:latin typeface="Palatino Linotype"/>
              </a:rPr>
              <a:t>Once they are picked up, you can mark them as such in this section as well.</a:t>
            </a:r>
            <a:r>
              <a:rPr lang="en-US" sz="900" dirty="0">
                <a:latin typeface="Palatino Linotype"/>
              </a:rPr>
              <a:t> </a:t>
            </a:r>
            <a:endParaRPr lang="en-US" sz="900" baseline="0" dirty="0">
              <a:latin typeface="Palatino Linotype" panose="02040502050505030304" pitchFamily="18" charset="0"/>
            </a:endParaRPr>
          </a:p>
          <a:p>
            <a:pPr marL="171450" indent="-171450">
              <a:buFont typeface="Arial" panose="020B0604020202020204" pitchFamily="34" charset="0"/>
              <a:buChar char="•"/>
            </a:pPr>
            <a:r>
              <a:rPr lang="en-US" sz="900" baseline="0" dirty="0">
                <a:latin typeface="Palatino Linotype"/>
              </a:rPr>
              <a:t>Once the order is complete it moves down to the bottom “completed” section, where you will find shipped and donation only orders placed for your troop, as well as </a:t>
            </a:r>
            <a:r>
              <a:rPr lang="en-US" sz="1800" dirty="0">
                <a:effectLst/>
                <a:latin typeface="Segoe UI" panose="020B0502040204020203" pitchFamily="34" charset="0"/>
              </a:rPr>
              <a:t>any shipped cookie sales the troop receives from sharing your ship-only link or from the Cookie Finder would also appear in this section</a:t>
            </a:r>
            <a:r>
              <a:rPr lang="en-US" sz="900" baseline="0" dirty="0">
                <a:latin typeface="Palatino Linotype"/>
              </a:rPr>
              <a:t>.</a:t>
            </a:r>
            <a:r>
              <a:rPr lang="en-US" sz="900" dirty="0">
                <a:latin typeface="Palatino Linotype"/>
              </a:rPr>
              <a:t> </a:t>
            </a:r>
            <a:endParaRPr lang="en-US" sz="900" baseline="0" dirty="0">
              <a:latin typeface="Palatino Linotype" panose="02040502050505030304" pitchFamily="18" charset="0"/>
            </a:endParaRPr>
          </a:p>
          <a:p>
            <a:pPr marL="513715" lvl="1" indent="-171450">
              <a:buFont typeface="Courier New" panose="02070309020205020404" pitchFamily="49" charset="0"/>
              <a:buChar char="o"/>
            </a:pPr>
            <a:r>
              <a:rPr lang="en-US" sz="900" baseline="0" dirty="0">
                <a:latin typeface="Palatino Linotype"/>
              </a:rPr>
              <a:t>You’ll also view any canceled/declined orders in this section. They will be greyed out in this section to indicate they were canceled or declined.</a:t>
            </a:r>
            <a:r>
              <a:rPr lang="en-US" sz="900" dirty="0">
                <a:latin typeface="Palatino Linotype"/>
              </a:rPr>
              <a:t> </a:t>
            </a:r>
            <a:endParaRPr lang="en-US" sz="900" baseline="0" dirty="0">
              <a:latin typeface="Palatino Linotype" panose="02040502050505030304" pitchFamily="18" charset="0"/>
            </a:endParaRPr>
          </a:p>
          <a:p>
            <a:pPr marL="514342" lvl="1" indent="-171450">
              <a:buFont typeface="Courier New" panose="02070309020205020404" pitchFamily="49" charset="0"/>
              <a:buChar char="o"/>
            </a:pPr>
            <a:endParaRPr lang="en-US" sz="900" baseline="0" dirty="0">
              <a:latin typeface="Palatino Linotype" panose="02040502050505030304" pitchFamily="18" charset="0"/>
            </a:endParaRPr>
          </a:p>
          <a:p>
            <a:pPr marL="513715" lvl="1" indent="-171450">
              <a:buFont typeface="Courier New" panose="02070309020205020404" pitchFamily="49" charset="0"/>
              <a:buChar char="o"/>
            </a:pPr>
            <a:r>
              <a:rPr lang="en-US" sz="900" baseline="0" dirty="0">
                <a:latin typeface="Palatino Linotype"/>
              </a:rPr>
              <a:t>If a troop does not set up their troop link for pick up orders or local delivery orders, they will not use this tab in Digital Cookie.</a:t>
            </a:r>
          </a:p>
          <a:p>
            <a:pPr marL="514342" lvl="1" indent="-171450">
              <a:buFont typeface="Courier New" panose="02070309020205020404" pitchFamily="49" charset="0"/>
              <a:buChar char="o"/>
            </a:pPr>
            <a:endParaRPr lang="en-US" sz="900" baseline="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3039482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1800" dirty="0">
                <a:effectLst/>
                <a:latin typeface="Palatino Linotype" panose="02040502050505030304" pitchFamily="18" charset="0"/>
                <a:ea typeface="MS Mincho" panose="02020609040205080304" pitchFamily="49" charset="-128"/>
                <a:cs typeface="Arial" panose="020B0604020202020204" pitchFamily="34" charset="0"/>
              </a:rPr>
              <a:t>Your Booth Pickup page is where you can add the option for customers to place an order online and pick it up at your troop’s upcoming cookie booth. Note that this option is rarely used, but available for troops that have pursued this opportunity in previous years.</a:t>
            </a:r>
          </a:p>
          <a:p>
            <a:pPr marL="0" marR="0">
              <a:spcBef>
                <a:spcPts val="600"/>
              </a:spcBef>
              <a:spcAft>
                <a:spcPts val="0"/>
              </a:spcAft>
            </a:pPr>
            <a:endParaRPr lang="en-US" sz="18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indent="0">
              <a:spcBef>
                <a:spcPts val="600"/>
              </a:spcBef>
              <a:spcAft>
                <a:spcPts val="0"/>
              </a:spcAft>
              <a:buFont typeface="Arial" panose="020B0604020202020204" pitchFamily="34" charset="0"/>
              <a:buNone/>
            </a:pPr>
            <a:r>
              <a:rPr lang="en-US" sz="1800" dirty="0">
                <a:effectLst/>
                <a:latin typeface="Palatino Linotype" panose="02040502050505030304" pitchFamily="18" charset="0"/>
                <a:ea typeface="MS Mincho" panose="02020609040205080304" pitchFamily="49" charset="-128"/>
                <a:cs typeface="Arial" panose="020B0604020202020204" pitchFamily="34" charset="0"/>
              </a:rPr>
              <a:t>To activate that option for your troop customers, there are just a few steps to set up that option using the cookie booths you have signed up for.</a:t>
            </a:r>
          </a:p>
          <a:p>
            <a:pPr marL="0" marR="0" indent="0">
              <a:spcBef>
                <a:spcPts val="600"/>
              </a:spcBef>
              <a:spcAft>
                <a:spcPts val="0"/>
              </a:spcAft>
              <a:buFont typeface="Arial" panose="020B0604020202020204" pitchFamily="34" charset="0"/>
              <a:buNone/>
            </a:pPr>
            <a:r>
              <a:rPr lang="en-US" sz="1800" dirty="0">
                <a:effectLst/>
                <a:latin typeface="Palatino Linotype" panose="02040502050505030304" pitchFamily="18" charset="0"/>
                <a:ea typeface="MS Mincho" panose="02020609040205080304" pitchFamily="49" charset="-128"/>
                <a:cs typeface="Arial" panose="020B0604020202020204" pitchFamily="34" charset="0"/>
              </a:rPr>
              <a:t>Start by selecting an existing cookie booth from your list by clicking on “Add pick up option”</a:t>
            </a:r>
          </a:p>
          <a:p>
            <a:pPr marL="0" marR="0" indent="0">
              <a:spcBef>
                <a:spcPts val="600"/>
              </a:spcBef>
              <a:spcAft>
                <a:spcPts val="0"/>
              </a:spcAft>
              <a:buFont typeface="Arial" panose="020B0604020202020204" pitchFamily="34" charset="0"/>
              <a:buNone/>
            </a:pPr>
            <a:r>
              <a:rPr lang="en-US" sz="1800" dirty="0">
                <a:effectLst/>
                <a:latin typeface="Palatino Linotype" panose="02040502050505030304" pitchFamily="18" charset="0"/>
                <a:ea typeface="MS Mincho" panose="02020609040205080304" pitchFamily="49" charset="-128"/>
                <a:cs typeface="Arial" panose="020B0604020202020204" pitchFamily="34" charset="0"/>
              </a:rPr>
              <a:t>Once you have selected a booth to add a pickup option for customers to, you will need to enter a few details about when the customer will see that pickup location as an option.</a:t>
            </a:r>
          </a:p>
          <a:p>
            <a:pPr marL="0" marR="0" indent="0">
              <a:spcBef>
                <a:spcPts val="600"/>
              </a:spcBef>
              <a:spcAft>
                <a:spcPts val="0"/>
              </a:spcAft>
              <a:buFont typeface="Arial" panose="020B0604020202020204" pitchFamily="34" charset="0"/>
              <a:buNone/>
            </a:pPr>
            <a:r>
              <a:rPr lang="en-US" sz="1800" dirty="0">
                <a:solidFill>
                  <a:srgbClr val="FF0000"/>
                </a:solidFill>
                <a:effectLst/>
                <a:latin typeface="Palatino Linotype" panose="02040502050505030304" pitchFamily="18" charset="0"/>
                <a:ea typeface="MS Mincho" panose="02020609040205080304" pitchFamily="49" charset="-128"/>
                <a:cs typeface="Arial" panose="020B0604020202020204" pitchFamily="34" charset="0"/>
              </a:rPr>
              <a:t>NOTE! </a:t>
            </a:r>
            <a:r>
              <a:rPr lang="en-US" sz="1800" dirty="0">
                <a:effectLst/>
                <a:latin typeface="Palatino Linotype" panose="02040502050505030304" pitchFamily="18" charset="0"/>
                <a:ea typeface="MS Mincho" panose="02020609040205080304" pitchFamily="49" charset="-128"/>
                <a:cs typeface="Arial" panose="020B0604020202020204" pitchFamily="34" charset="0"/>
              </a:rPr>
              <a:t>Consider ending that option 12-24 hours before the booth sale will begin so you have time to review and approve all orders. If you have concerns about inventory for pickup orders, consider ending the option even earlier so you can secure the necessary product for the orders.</a:t>
            </a:r>
            <a:endParaRPr lang="en-US" sz="18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indent="0">
              <a:spcBef>
                <a:spcPts val="600"/>
              </a:spcBef>
              <a:spcAft>
                <a:spcPts val="0"/>
              </a:spcAft>
              <a:buFont typeface="Arial" panose="020B0604020202020204" pitchFamily="34" charset="0"/>
              <a:buNone/>
            </a:pPr>
            <a:r>
              <a:rPr lang="en-US" sz="1800" dirty="0">
                <a:effectLst/>
                <a:latin typeface="Palatino Linotype" panose="02040502050505030304" pitchFamily="18" charset="0"/>
                <a:ea typeface="MS Mincho" panose="02020609040205080304" pitchFamily="49" charset="-128"/>
                <a:cs typeface="Arial" panose="020B0604020202020204" pitchFamily="34" charset="0"/>
              </a:rPr>
              <a:t>If you need to edit or delete your pickup locations, you can view your list of pickup locations and edit or delete them.</a:t>
            </a:r>
          </a:p>
          <a:p>
            <a:pPr marL="0" marR="0" indent="0">
              <a:spcBef>
                <a:spcPts val="600"/>
              </a:spcBef>
              <a:spcAft>
                <a:spcPts val="0"/>
              </a:spcAft>
              <a:buFont typeface="Arial" panose="020B0604020202020204" pitchFamily="34" charset="0"/>
              <a:buNone/>
            </a:pPr>
            <a:r>
              <a:rPr lang="en-US" sz="1800" b="1" dirty="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Important!</a:t>
            </a:r>
            <a:r>
              <a:rPr lang="en-US" sz="1800" dirty="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 </a:t>
            </a:r>
            <a:r>
              <a:rPr lang="en-US" sz="1800" dirty="0">
                <a:effectLst/>
                <a:latin typeface="Palatino Linotype" panose="02040502050505030304" pitchFamily="18" charset="0"/>
                <a:ea typeface="MS Mincho" panose="02020609040205080304" pitchFamily="49" charset="-128"/>
                <a:cs typeface="Arial" panose="020B0604020202020204" pitchFamily="34" charset="0"/>
              </a:rPr>
              <a:t>If you cancel a booth in the baker’s system, </a:t>
            </a:r>
            <a:r>
              <a:rPr lang="en-US" sz="1800" b="1" dirty="0">
                <a:effectLst/>
                <a:latin typeface="Palatino Linotype" panose="02040502050505030304" pitchFamily="18" charset="0"/>
                <a:ea typeface="MS Mincho" panose="02020609040205080304" pitchFamily="49" charset="-128"/>
                <a:cs typeface="Arial" panose="020B0604020202020204" pitchFamily="34" charset="0"/>
              </a:rPr>
              <a:t>you must delete the booth pick up option</a:t>
            </a:r>
            <a:r>
              <a:rPr lang="en-US" sz="1800" dirty="0">
                <a:effectLst/>
                <a:latin typeface="Palatino Linotype" panose="02040502050505030304" pitchFamily="18" charset="0"/>
                <a:ea typeface="MS Mincho" panose="02020609040205080304" pitchFamily="49" charset="-128"/>
                <a:cs typeface="Arial" panose="020B0604020202020204" pitchFamily="34" charset="0"/>
              </a:rPr>
              <a:t> from here so customers can no longer select it as a pick-up option.</a:t>
            </a:r>
            <a:endParaRPr lang="en-US" sz="18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800" dirty="0">
                <a:effectLst/>
                <a:latin typeface="Palatino Linotype" panose="02040502050505030304" pitchFamily="18" charset="0"/>
                <a:ea typeface="MS Mincho" panose="02020609040205080304" pitchFamily="49" charset="-128"/>
                <a:cs typeface="Arial" panose="020B0604020202020204" pitchFamily="34" charset="0"/>
              </a:rPr>
              <a:t>Check your orders tab for any orders that were scheduled to be picked up and make alternate arrangements or cancel and refund the customers.</a:t>
            </a:r>
            <a:endParaRPr lang="en-US" sz="18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3204246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sz="1900" dirty="0">
                <a:latin typeface="Calibri"/>
                <a:ea typeface="Calibri"/>
                <a:cs typeface="Calibri"/>
              </a:rPr>
              <a:t>Now that we have talked about the basic functions that you, as a Troop Cookie Volunteer will be using, let’s talk about the basic functions for your Girl Scouts and their families.</a:t>
            </a:r>
          </a:p>
        </p:txBody>
      </p:sp>
      <p:sp>
        <p:nvSpPr>
          <p:cNvPr id="4" name="Slide Number Placeholder 3"/>
          <p:cNvSpPr>
            <a:spLocks noGrp="1"/>
          </p:cNvSpPr>
          <p:nvPr>
            <p:ph type="sldNum" sz="quarter" idx="5"/>
          </p:nvPr>
        </p:nvSpPr>
        <p:spPr/>
        <p:txBody>
          <a:bodyPr/>
          <a:lstStyle/>
          <a:p>
            <a:fld id="{531818CD-EDDE-3746-B3F9-A3C79B1F99DB}" type="slidenum">
              <a:rPr lang="en-US" smtClean="0"/>
              <a:t>38</a:t>
            </a:fld>
            <a:endParaRPr lang="en-US"/>
          </a:p>
        </p:txBody>
      </p:sp>
    </p:spTree>
    <p:extLst>
      <p:ext uri="{BB962C8B-B14F-4D97-AF65-F5344CB8AC3E}">
        <p14:creationId xmlns:p14="http://schemas.microsoft.com/office/powerpoint/2010/main" val="2850708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dirty="0"/>
              <a:t>Tell families to watch for their registration email* from “Girl Scout Cookies” (email@email.girlscouts.org) with the subject “</a:t>
            </a:r>
            <a:r>
              <a:rPr lang="en-US" b="1" dirty="0"/>
              <a:t> </a:t>
            </a:r>
            <a:r>
              <a:rPr lang="en-US" dirty="0"/>
              <a:t>It’s time to register your Girl Scout for Digital Cookie!” on February 1. Remind them to search their “Promotions/Clutter/Spam” folders. </a:t>
            </a:r>
          </a:p>
          <a:p>
            <a:endParaRPr lang="en-US" dirty="0"/>
          </a:p>
          <a:p>
            <a:r>
              <a:rPr lang="en-US" dirty="0"/>
              <a:t>The email will be sent to the primary email on file in their </a:t>
            </a:r>
            <a:r>
              <a:rPr lang="en-US" dirty="0" err="1"/>
              <a:t>myGS</a:t>
            </a:r>
            <a:r>
              <a:rPr lang="en-US" dirty="0"/>
              <a:t> account, please ask families to make sure their email address is up to date prior to the access date. If they don’t receive the registration email, direct them to use the tip sheets for additional steps to resend or look up to see what email is on file for their Girl Scout.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received, caregivers will open the email and click on the Register Now button to be taken to Digital Cookie to create a password for this year and then log in to Digital Cookie with that password and their email address. </a:t>
            </a:r>
          </a:p>
          <a:p>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39</a:t>
            </a:fld>
            <a:endParaRPr lang="en-US"/>
          </a:p>
        </p:txBody>
      </p:sp>
    </p:spTree>
    <p:extLst>
      <p:ext uri="{BB962C8B-B14F-4D97-AF65-F5344CB8AC3E}">
        <p14:creationId xmlns:p14="http://schemas.microsoft.com/office/powerpoint/2010/main" val="166601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05"/>
              </a:spcAft>
              <a:buClrTx/>
              <a:buSzTx/>
              <a:buFontTx/>
              <a:buNone/>
              <a:tabLst/>
              <a:defRPr/>
            </a:pPr>
            <a:r>
              <a:rPr lang="en-US" sz="2000" dirty="0">
                <a:effectLst/>
                <a:latin typeface="Segoe UI" panose="020B0502040204020203" pitchFamily="34" charset="0"/>
              </a:rPr>
              <a:t>If you’re a new Trop Cookie Volunteer, you may be wondering what is Smart Cookies? Smart Cookies is the online cookie system that troop volunteers use to:</a:t>
            </a:r>
            <a:br>
              <a:rPr lang="en-US" sz="2000" dirty="0">
                <a:effectLst/>
                <a:latin typeface="Segoe UI" panose="020B0502040204020203" pitchFamily="34" charset="0"/>
              </a:rPr>
            </a:br>
            <a:r>
              <a:rPr lang="en-US" sz="2000" dirty="0">
                <a:effectLst/>
                <a:latin typeface="Segoe UI" panose="020B0502040204020203" pitchFamily="34" charset="0"/>
              </a:rPr>
              <a:t>1. Place an initial cookie order</a:t>
            </a:r>
            <a:br>
              <a:rPr lang="en-US" sz="2000" dirty="0">
                <a:effectLst/>
                <a:latin typeface="Segoe UI" panose="020B0502040204020203" pitchFamily="34" charset="0"/>
              </a:rPr>
            </a:br>
            <a:r>
              <a:rPr lang="en-US" sz="2000" dirty="0">
                <a:effectLst/>
                <a:latin typeface="Segoe UI" panose="020B0502040204020203" pitchFamily="34" charset="0"/>
              </a:rPr>
              <a:t>2. Transfer and reviewing cookie inventory</a:t>
            </a:r>
            <a:br>
              <a:rPr lang="en-US" sz="2000" dirty="0">
                <a:effectLst/>
                <a:latin typeface="Segoe UI" panose="020B0502040204020203" pitchFamily="34" charset="0"/>
              </a:rPr>
            </a:br>
            <a:r>
              <a:rPr lang="en-US" sz="2000" dirty="0">
                <a:effectLst/>
                <a:latin typeface="Segoe UI" panose="020B0502040204020203" pitchFamily="34" charset="0"/>
              </a:rPr>
              <a:t>3. Schedule cookie booths &amp; give credit for booth sales</a:t>
            </a:r>
            <a:br>
              <a:rPr lang="en-US" sz="2000" dirty="0">
                <a:effectLst/>
                <a:latin typeface="Segoe UI" panose="020B0502040204020203" pitchFamily="34" charset="0"/>
              </a:rPr>
            </a:br>
            <a:r>
              <a:rPr lang="en-US" sz="2000" dirty="0">
                <a:effectLst/>
                <a:latin typeface="Segoe UI" panose="020B0502040204020203" pitchFamily="34" charset="0"/>
              </a:rPr>
              <a:t>4. Credit girls with cash/check payments</a:t>
            </a:r>
            <a:br>
              <a:rPr lang="en-US" sz="2000" dirty="0">
                <a:effectLst/>
                <a:latin typeface="Segoe UI" panose="020B0502040204020203" pitchFamily="34" charset="0"/>
              </a:rPr>
            </a:br>
            <a:r>
              <a:rPr lang="en-US" sz="2000" dirty="0">
                <a:effectLst/>
                <a:latin typeface="Segoe UI" panose="020B0502040204020203" pitchFamily="34" charset="0"/>
              </a:rPr>
              <a:t>5. Running reports </a:t>
            </a:r>
          </a:p>
          <a:p>
            <a:pPr marL="0" marR="0" lvl="0" indent="0" algn="l" defTabSz="914400" rtl="0" eaLnBrk="1" fontAlgn="auto" latinLnBrk="0" hangingPunct="1">
              <a:lnSpc>
                <a:spcPct val="107000"/>
              </a:lnSpc>
              <a:spcBef>
                <a:spcPts val="0"/>
              </a:spcBef>
              <a:spcAft>
                <a:spcPts val="105"/>
              </a:spcAft>
              <a:buClrTx/>
              <a:buSzTx/>
              <a:buFontTx/>
              <a:buNone/>
              <a:tabLst/>
              <a:defRPr/>
            </a:pPr>
            <a:r>
              <a:rPr lang="en-US" sz="2000" dirty="0">
                <a:effectLst/>
                <a:latin typeface="Segoe UI" panose="020B0502040204020203" pitchFamily="34" charset="0"/>
              </a:rPr>
              <a:t>6. And last but not least, order rewards</a:t>
            </a:r>
            <a:br>
              <a:rPr lang="en-US" sz="2000" dirty="0">
                <a:effectLst/>
                <a:latin typeface="Segoe UI" panose="020B0502040204020203" pitchFamily="34" charset="0"/>
              </a:rPr>
            </a:br>
            <a:endParaRPr lang="en-US" sz="2000" dirty="0">
              <a:effectLst/>
              <a:latin typeface="Arial" panose="020B0604020202020204" pitchFamily="34" charset="0"/>
            </a:endParaRPr>
          </a:p>
          <a:p>
            <a:pPr>
              <a:lnSpc>
                <a:spcPct val="107000"/>
              </a:lnSpc>
              <a:spcAft>
                <a:spcPts val="105"/>
              </a:spcAft>
            </a:pPr>
            <a:endParaRPr lang="en-US" sz="1900" kern="1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4</a:t>
            </a:fld>
            <a:endParaRPr lang="en-US"/>
          </a:p>
        </p:txBody>
      </p:sp>
    </p:spTree>
    <p:extLst>
      <p:ext uri="{BB962C8B-B14F-4D97-AF65-F5344CB8AC3E}">
        <p14:creationId xmlns:p14="http://schemas.microsoft.com/office/powerpoint/2010/main" val="299086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2000" b="0" baseline="0" dirty="0">
                <a:latin typeface="+mj-lt"/>
              </a:rPr>
              <a:t>When they first log in, families will need to watch a safety video, they make should be sure their Girl Scout(s) is available to watch together! You can’t proceed any further until the full video has been viewed. Note: If the adult is both a volunteer and parent, they will only walk through this process once. The parent terms and conditions won’t display until parent access dates start on February 1. There will be a Continue button at the end. </a:t>
            </a:r>
          </a:p>
          <a:p>
            <a:pPr marL="171450" indent="-171450">
              <a:buFont typeface="Arial" panose="020B0604020202020204" pitchFamily="34" charset="0"/>
              <a:buChar char="•"/>
            </a:pPr>
            <a:r>
              <a:rPr lang="en-US" sz="2000" b="0" baseline="0" dirty="0">
                <a:latin typeface="+mj-lt"/>
              </a:rPr>
              <a:t>Next, read and accept the Terms and Conditions agreement. </a:t>
            </a:r>
          </a:p>
          <a:p>
            <a:pPr marL="171450" indent="-171450">
              <a:buFont typeface="Arial" panose="020B0604020202020204" pitchFamily="34" charset="0"/>
              <a:buChar char="•"/>
            </a:pPr>
            <a:r>
              <a:rPr lang="en-US" sz="2000" b="0" baseline="0" dirty="0">
                <a:latin typeface="+mj-lt"/>
              </a:rPr>
              <a:t>Then the “Girl Scout Safety Pledge” will appear. Be sure to read it to/with the Girl Scout(s) and check the box for “accept” and click “continue.”</a:t>
            </a:r>
          </a:p>
          <a:p>
            <a:pPr marL="171450" indent="-171450">
              <a:buFont typeface="Arial" panose="020B0604020202020204" pitchFamily="34" charset="0"/>
              <a:buChar char="•"/>
            </a:pPr>
            <a:r>
              <a:rPr lang="en-US" sz="2000" b="0" baseline="0" dirty="0">
                <a:latin typeface="+mj-lt"/>
              </a:rPr>
              <a:t>Once the parent has accepted the terms and pledge, they will then be taken to a screen to activate their Girl Scout(s) for the Digital Cookie program and update their preferred name if desired. </a:t>
            </a:r>
          </a:p>
          <a:p>
            <a:pPr marL="514350" lvl="1" indent="-171450">
              <a:buFont typeface="Arial" panose="020B0604020202020204" pitchFamily="34" charset="0"/>
              <a:buChar char="•"/>
            </a:pPr>
            <a:r>
              <a:rPr lang="en-US" sz="2000" b="0" baseline="0" dirty="0">
                <a:latin typeface="+mj-lt"/>
              </a:rPr>
              <a:t>If the Girl Scout being activated is 13 or older, they have the option to enter an email address. The Girl Scout will then be able to set up the site and monitor Digital Cookie. (Note, the email address for a Girl Scout 13+ must be unique and not in use in Digital Cookie). </a:t>
            </a:r>
          </a:p>
          <a:p>
            <a:pPr marL="171450" indent="-171450">
              <a:buFont typeface="Arial" panose="020B0604020202020204" pitchFamily="34" charset="0"/>
              <a:buChar char="•"/>
            </a:pPr>
            <a:r>
              <a:rPr lang="en-US" sz="2000" b="0" baseline="0" dirty="0">
                <a:latin typeface="+mj-lt"/>
              </a:rPr>
              <a:t>Girl Scouts under 13 will log in, in partnership with their caregiver and do not need a separate email address.</a:t>
            </a:r>
          </a:p>
          <a:p>
            <a:pPr marL="171450" indent="-171450">
              <a:buFont typeface="Arial" panose="020B0604020202020204" pitchFamily="34" charset="0"/>
              <a:buChar char="•"/>
            </a:pPr>
            <a:r>
              <a:rPr lang="en-US" sz="2000" b="0" baseline="0" dirty="0">
                <a:latin typeface="+mj-lt"/>
              </a:rPr>
              <a:t>After activating the Girl Scouts (if you have multiple), click the “Access Site” button to be taken to the first Girl Scout’s home page. Once registered, watch for a registration confirmation email and be sure to save this email where it can be found during cookie season! </a:t>
            </a:r>
          </a:p>
          <a:p>
            <a:endParaRPr lang="en-US" sz="2400" dirty="0">
              <a:latin typeface="Palatino Linotype"/>
              <a:ea typeface="MS Mincho"/>
            </a:endParaRPr>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239645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sz="900" dirty="0">
                <a:effectLst/>
                <a:latin typeface="Palatino Linotype"/>
                <a:ea typeface="MS Mincho"/>
                <a:cs typeface="Arial" panose="020B0604020202020204" pitchFamily="34" charset="0"/>
              </a:rPr>
              <a:t>The next step is to set up the site.</a:t>
            </a:r>
            <a:r>
              <a:rPr lang="en-US" sz="900" dirty="0">
                <a:latin typeface="Palatino Linotype"/>
                <a:ea typeface="MS Mincho"/>
                <a:cs typeface="Arial" panose="020B0604020202020204" pitchFamily="34" charset="0"/>
              </a:rPr>
              <a:t> </a:t>
            </a:r>
            <a:endParaRPr lang="en-US" dirty="0"/>
          </a:p>
          <a:p>
            <a:r>
              <a:rPr lang="en-US" sz="900" dirty="0">
                <a:effectLst/>
                <a:latin typeface="Palatino Linotype"/>
                <a:ea typeface="MS Mincho"/>
                <a:cs typeface="Arial" panose="020B0604020202020204" pitchFamily="34" charset="0"/>
              </a:rPr>
              <a:t>They simply click on Site Set up or scroll down to click on the “Set up your Digital Cookie site…” link in the “My Cookie Site” section, or the “Site Setup” at the top of the page. If a caregiver has multiple Girl Scouts, they can switch their roles on this page. Volunteers can toggle between their caregiver and volunteer roles here too. </a:t>
            </a:r>
          </a:p>
          <a:p>
            <a:endParaRPr lang="en-US" sz="900" dirty="0">
              <a:effectLst/>
              <a:latin typeface="Palatino Linotype"/>
              <a:ea typeface="MS Mincho"/>
              <a:cs typeface="Arial" panose="020B0604020202020204" pitchFamily="34" charset="0"/>
            </a:endParaRPr>
          </a:p>
          <a:p>
            <a:r>
              <a:rPr lang="en-US" sz="900" dirty="0"/>
              <a:t>There are four sections on the site set up page. The next few slides will cover them in more detail. </a:t>
            </a:r>
          </a:p>
          <a:p>
            <a:r>
              <a:rPr lang="en-US" sz="900" dirty="0"/>
              <a:t>1. Goal Setting</a:t>
            </a:r>
          </a:p>
          <a:p>
            <a:pPr marL="0" marR="0" lvl="0" indent="0">
              <a:spcBef>
                <a:spcPts val="0"/>
              </a:spcBef>
              <a:spcAft>
                <a:spcPts val="0"/>
              </a:spcAft>
              <a:buFont typeface="+mj-lt"/>
              <a:buNone/>
            </a:pPr>
            <a:r>
              <a:rPr lang="en-US" sz="900" dirty="0"/>
              <a:t>2. “My Cookie Story</a:t>
            </a:r>
          </a:p>
          <a:p>
            <a:r>
              <a:rPr lang="en-US" sz="900" dirty="0"/>
              <a:t>3. Photo/Video Upload</a:t>
            </a:r>
          </a:p>
          <a:p>
            <a:pPr marL="0" marR="0">
              <a:spcBef>
                <a:spcPts val="0"/>
              </a:spcBef>
              <a:spcAft>
                <a:spcPts val="0"/>
              </a:spcAft>
            </a:pPr>
            <a:r>
              <a:rPr lang="en-US" sz="900" dirty="0"/>
              <a:t>4. The 4</a:t>
            </a:r>
            <a:r>
              <a:rPr lang="en-US" sz="900" baseline="30000" dirty="0"/>
              <a:t>th</a:t>
            </a:r>
            <a:r>
              <a:rPr lang="en-US" sz="900" dirty="0"/>
              <a:t> section is to Preview and Publish Your Site</a:t>
            </a: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endParaRPr lang="en-US" sz="900" dirty="0">
              <a:effectLst/>
              <a:latin typeface="Palatino Linotype"/>
              <a:ea typeface="MS Mincho"/>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2421107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sz="900" dirty="0"/>
              <a:t>Goal Setting: “Set My Sales Target”: which is a high level overview for the family </a:t>
            </a:r>
            <a:r>
              <a:rPr lang="en-US" sz="900" dirty="0">
                <a:effectLst/>
                <a:latin typeface="Palatino Linotype"/>
                <a:ea typeface="MS Mincho"/>
                <a:cs typeface="Arial" panose="020B0604020202020204" pitchFamily="34" charset="0"/>
              </a:rPr>
              <a:t>with a section to track progress to the Girl Scouts goal</a:t>
            </a:r>
            <a:r>
              <a:rPr lang="en-US" sz="900">
                <a:effectLst/>
                <a:latin typeface="Palatino Linotype"/>
                <a:ea typeface="MS Mincho"/>
                <a:cs typeface="Arial" panose="020B0604020202020204" pitchFamily="34" charset="0"/>
              </a:rPr>
              <a:t> and </a:t>
            </a:r>
            <a:r>
              <a:rPr lang="en-US" sz="900" dirty="0">
                <a:effectLst/>
                <a:latin typeface="Palatino Linotype"/>
                <a:ea typeface="MS Mincho"/>
                <a:cs typeface="Arial" panose="020B0604020202020204" pitchFamily="34" charset="0"/>
              </a:rPr>
              <a:t>progress towards the troop goal</a:t>
            </a:r>
            <a:r>
              <a:rPr lang="en-US" sz="900">
                <a:effectLst/>
                <a:latin typeface="Palatino Linotype"/>
                <a:ea typeface="MS Mincho"/>
                <a:cs typeface="Arial" panose="020B0604020202020204" pitchFamily="34" charset="0"/>
              </a:rPr>
              <a:t>.</a:t>
            </a:r>
            <a:endParaRPr lang="en-US" sz="900" dirty="0">
              <a:effectLst/>
              <a:latin typeface="Palatino Linotype"/>
              <a:ea typeface="MS Mincho"/>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3656231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900" dirty="0"/>
              <a:t>“My Cookie Story”: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tell their customers about their troop goal and why it’s important.</a:t>
            </a:r>
            <a:r>
              <a:rPr lang="en-US" sz="900" dirty="0">
                <a:effectLst/>
                <a:latin typeface="Palatino Linotype" panose="02040502050505030304" pitchFamily="18" charset="0"/>
                <a:ea typeface="MS Mincho" panose="02020609040205080304" pitchFamily="49" charset="-128"/>
                <a:cs typeface="Times New Roman" panose="02020603050405020304" pitchFamily="18" charset="0"/>
              </a:rPr>
              <a:t>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share what they’ve learned from the cookie program. After they save their story they can make edits to it at any time.</a:t>
            </a:r>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24547230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sz="900" dirty="0"/>
              <a:t>Photo/Video Upload: </a:t>
            </a:r>
            <a:r>
              <a:rPr lang="en-US" sz="900" dirty="0">
                <a:latin typeface="Palatino Linotype" panose="02040502050505030304" pitchFamily="18" charset="0"/>
              </a:rPr>
              <a:t>Girl Scouts can choose to upload a photo or use a picture from the gallery. Or Girl Scouts can upload a video or use </a:t>
            </a:r>
            <a:r>
              <a:rPr lang="en-US" sz="900">
                <a:latin typeface="Palatino Linotype" panose="02040502050505030304" pitchFamily="18" charset="0"/>
              </a:rPr>
              <a:t>the pre-recorded </a:t>
            </a:r>
            <a:r>
              <a:rPr lang="en-US" sz="900" dirty="0">
                <a:latin typeface="Palatino Linotype" panose="02040502050505030304" pitchFamily="18" charset="0"/>
              </a:rPr>
              <a:t>video</a:t>
            </a:r>
            <a:r>
              <a:rPr lang="en-US" sz="900">
                <a:latin typeface="Palatino Linotype" panose="02040502050505030304" pitchFamily="18" charset="0"/>
              </a:rPr>
              <a:t>. You’ll even find </a:t>
            </a:r>
            <a:r>
              <a:rPr lang="en-US" sz="900" dirty="0">
                <a:latin typeface="Palatino Linotype" panose="02040502050505030304" pitchFamily="18" charset="0"/>
              </a:rPr>
              <a:t>tips on how to make a great video</a:t>
            </a:r>
            <a:r>
              <a:rPr lang="en-US" sz="900">
                <a:latin typeface="Palatino Linotype" panose="02040502050505030304" pitchFamily="18" charset="0"/>
              </a:rPr>
              <a:t> on this set up page</a:t>
            </a:r>
            <a:r>
              <a:rPr lang="en-US" sz="900" dirty="0">
                <a:latin typeface="Palatino Linotype" panose="02040502050505030304" pitchFamily="18" charset="0"/>
              </a:rPr>
              <a:t>.</a:t>
            </a:r>
          </a:p>
          <a:p>
            <a:endParaRPr lang="en-US" sz="900" dirty="0">
              <a:effectLst/>
              <a:latin typeface="Palatino Linotype"/>
              <a:ea typeface="MS Mincho"/>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2181255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900" dirty="0"/>
              <a:t>The </a:t>
            </a:r>
            <a:r>
              <a:rPr lang="en-US" sz="900"/>
              <a:t>next step </a:t>
            </a:r>
            <a:r>
              <a:rPr lang="en-US" sz="900" dirty="0"/>
              <a:t> is to Preview and Publish Your Site: </a:t>
            </a:r>
            <a:r>
              <a:rPr lang="en-US" sz="900" i="0" dirty="0">
                <a:effectLst/>
                <a:latin typeface="Palatino Linotype" panose="02040502050505030304" pitchFamily="18" charset="0"/>
                <a:ea typeface="MS Mincho" panose="02020609040205080304" pitchFamily="49" charset="-128"/>
                <a:cs typeface="Arial" panose="020B0604020202020204" pitchFamily="34" charset="0"/>
              </a:rPr>
              <a:t>Once the Girl Scout has entered all the site details, they will click the See your Site and Publish button. They</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will see what the customer will see. </a:t>
            </a:r>
          </a:p>
          <a:p>
            <a:pPr marL="0" marR="0">
              <a:spcBef>
                <a:spcPts val="0"/>
              </a:spcBef>
              <a:spcAft>
                <a:spcPts val="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a few things you should check prior to publishing the site: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Is the spelling and grammar correct and does it tell a story?</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Make sure the photo or video are displaying correctly.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Are the goals accurate?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need to change anything, click </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Edit</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and make changes</a:t>
            </a: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it looks good, </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approve and publish </a:t>
            </a:r>
            <a:r>
              <a:rPr lang="en-US" sz="900" i="0" dirty="0">
                <a:effectLst/>
                <a:latin typeface="Palatino Linotype" panose="02040502050505030304" pitchFamily="18" charset="0"/>
                <a:ea typeface="MS Mincho" panose="02020609040205080304" pitchFamily="49" charset="-128"/>
                <a:cs typeface="Arial" panose="020B0604020202020204" pitchFamily="34" charset="0"/>
              </a:rPr>
              <a:t>the site. </a:t>
            </a:r>
          </a:p>
          <a:p>
            <a:pPr marL="0" marR="0" lvl="0" indent="0" algn="l" defTabSz="685800" rtl="0" eaLnBrk="1" fontAlgn="auto" latinLnBrk="0" hangingPunct="1">
              <a:lnSpc>
                <a:spcPct val="100000"/>
              </a:lnSpc>
              <a:spcBef>
                <a:spcPts val="0"/>
              </a:spcBef>
              <a:spcAft>
                <a:spcPts val="0"/>
              </a:spcAft>
              <a:buClrTx/>
              <a:buSzPts val="1100"/>
              <a:buFont typeface="Symbol" panose="05050102010706020507" pitchFamily="18" charset="2"/>
              <a:buNone/>
              <a:tabLst/>
              <a:defRPr/>
            </a:pPr>
            <a:endParaRPr lang="en-US" sz="900" baseline="0" dirty="0">
              <a:latin typeface="Palatino Linotype" panose="02040502050505030304" pitchFamily="18" charset="0"/>
            </a:endParaRPr>
          </a:p>
          <a:p>
            <a:pPr marL="0" marR="0" lvl="0" indent="0" algn="l" defTabSz="685800" rtl="0" eaLnBrk="1" fontAlgn="auto" latinLnBrk="0" hangingPunct="1">
              <a:lnSpc>
                <a:spcPct val="100000"/>
              </a:lnSpc>
              <a:spcBef>
                <a:spcPts val="0"/>
              </a:spcBef>
              <a:spcAft>
                <a:spcPts val="0"/>
              </a:spcAft>
              <a:buClrTx/>
              <a:buSzPts val="1100"/>
              <a:buFont typeface="Symbol" panose="05050102010706020507" pitchFamily="18" charset="2"/>
              <a:buNone/>
              <a:tabLst/>
              <a:defRPr/>
            </a:pPr>
            <a:r>
              <a:rPr lang="en-US" sz="900" baseline="0" dirty="0">
                <a:latin typeface="Palatino Linotype" panose="02040502050505030304" pitchFamily="18" charset="0"/>
              </a:rPr>
              <a:t>Girl Scout’s 13+ will have a button that says, “see your site and submit for approval”. They can see the preview and edit and their caregiver will be sent an email to approve the site. </a:t>
            </a:r>
            <a:endParaRPr lang="en-US" sz="900" i="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sz="900" dirty="0"/>
          </a:p>
          <a:p>
            <a:endParaRPr lang="en-US" sz="900" dirty="0">
              <a:effectLst/>
              <a:latin typeface="Palatino Linotype"/>
              <a:ea typeface="MS Mincho"/>
              <a:cs typeface="Arial" panose="020B0604020202020204" pitchFamily="34" charset="0"/>
            </a:endParaRPr>
          </a:p>
          <a:p>
            <a:endParaRPr lang="en-US" sz="900" dirty="0">
              <a:effectLst/>
              <a:latin typeface="Palatino Linotype"/>
              <a:ea typeface="MS Mincho"/>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3542415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aseline="0" dirty="0">
                <a:latin typeface="Palatino Linotype"/>
              </a:rPr>
              <a:t>After the site is set up and published, Girl Scouts can begin inviting customers!</a:t>
            </a:r>
            <a:r>
              <a:rPr lang="en-US" sz="900" dirty="0">
                <a:latin typeface="Palatino Linotype"/>
              </a:rPr>
              <a:t> </a:t>
            </a:r>
          </a:p>
          <a:p>
            <a:endParaRPr lang="en-US" sz="900" dirty="0">
              <a:latin typeface="Palatino Linotype"/>
            </a:endParaRPr>
          </a:p>
          <a:p>
            <a:r>
              <a:rPr lang="en-US" sz="900" dirty="0">
                <a:latin typeface="Palatino Linotype"/>
              </a:rPr>
              <a:t>On the Customers tab:</a:t>
            </a:r>
            <a:endParaRPr lang="en-US" sz="900" baseline="0" dirty="0">
              <a:latin typeface="Palatino Linotype" panose="02040502050505030304" pitchFamily="18" charset="0"/>
            </a:endParaRPr>
          </a:p>
          <a:p>
            <a:pPr marL="0" indent="0">
              <a:buFont typeface="+mj-lt"/>
              <a:buNone/>
            </a:pPr>
            <a:r>
              <a:rPr lang="en-US" sz="900" baseline="0" dirty="0">
                <a:latin typeface="Palatino Linotype" panose="02040502050505030304" pitchFamily="18" charset="0"/>
              </a:rPr>
              <a:t>Girl Scouts can add a customer individually by clicking the Add Customer button or import their customers under the More button. At the end of the cookie season, don’t forget to export the customer list </a:t>
            </a:r>
            <a:r>
              <a:rPr lang="en-US" sz="900" baseline="0">
                <a:latin typeface="Palatino Linotype" panose="02040502050505030304" pitchFamily="18" charset="0"/>
              </a:rPr>
              <a:t>to save it for </a:t>
            </a:r>
            <a:r>
              <a:rPr lang="en-US" sz="900" baseline="0" dirty="0">
                <a:latin typeface="Palatino Linotype" panose="02040502050505030304" pitchFamily="18" charset="0"/>
              </a:rPr>
              <a:t>the </a:t>
            </a:r>
            <a:r>
              <a:rPr lang="en-US" sz="900" baseline="0">
                <a:latin typeface="Palatino Linotype" panose="02040502050505030304" pitchFamily="18" charset="0"/>
              </a:rPr>
              <a:t>next season</a:t>
            </a:r>
            <a:r>
              <a:rPr lang="en-US" sz="900" baseline="0" dirty="0">
                <a:latin typeface="Palatino Linotype" panose="02040502050505030304" pitchFamily="18" charset="0"/>
              </a:rPr>
              <a:t>.</a:t>
            </a:r>
          </a:p>
          <a:p>
            <a:pPr marL="0" indent="0">
              <a:buFont typeface="+mj-lt"/>
              <a:buNone/>
            </a:pPr>
            <a:endParaRPr lang="en-US" sz="900" baseline="0" dirty="0">
              <a:latin typeface="Palatino Linotype" panose="02040502050505030304" pitchFamily="18" charset="0"/>
            </a:endParaRP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914340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900" baseline="0" dirty="0">
                <a:latin typeface="Palatino Linotype" panose="02040502050505030304" pitchFamily="18" charset="0"/>
              </a:rPr>
              <a:t>After the customer is added, Girl Scouts can send marketing emails. To send a marketing email first check the box next to the customer’s name or if this is the first time check Select All. Then the Send Marketing Email button will be available.. After clicking Send Marketing Email, a pop-up box will appear with three different emails to choose from. Open for Business, Still Time or Order Cookies, and Thanks for Your Support. If you do not see Open For Business, that is because River Valleys  has a shipping promotion in progress and the shipping promotion email has taken its place. For those who do not want to offer the shipping promotion email, use the Still time to order cookies email instead. </a:t>
            </a:r>
          </a:p>
          <a:p>
            <a:pPr marL="0" indent="0">
              <a:buFont typeface="+mj-lt"/>
              <a:buNone/>
            </a:pPr>
            <a:endParaRPr lang="en-US" sz="900" baseline="0" dirty="0">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900" i="0" dirty="0"/>
              <a:t>Girl Scouts can also view and edit their customer’s information from the customer page by clicking on the customer's name. From here they can delete, edit, or add another customer. They can also see if the customer placed an order. </a:t>
            </a:r>
            <a:r>
              <a:rPr lang="en-US" sz="900" dirty="0"/>
              <a:t>Now that they’ve added their Customers to the Customer List, it’s time to set up their site for local delivery. This will allow customers to order directly from their personalized storefront and see real-time information on what cookies are available. Please watch the following video to learn more about this option.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900" i="0" dirty="0"/>
          </a:p>
          <a:p>
            <a:pPr marL="0" indent="0">
              <a:buFont typeface="+mj-lt"/>
              <a:buNone/>
            </a:pPr>
            <a:endParaRPr lang="en-US" sz="900" baseline="0" dirty="0">
              <a:latin typeface="Palatino Linotype" panose="02040502050505030304" pitchFamily="18" charset="0"/>
            </a:endParaRP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3021638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900" i="1" dirty="0">
                <a:effectLst/>
                <a:latin typeface="Palatino Linotype"/>
                <a:ea typeface="MS Mincho"/>
                <a:cs typeface="Arial" panose="020B0604020202020204" pitchFamily="34" charset="0"/>
              </a:rPr>
              <a:t>Script:</a:t>
            </a:r>
          </a:p>
          <a:p>
            <a:pPr marL="0" marR="0" indent="0">
              <a:spcBef>
                <a:spcPts val="600"/>
              </a:spcBef>
              <a:spcAft>
                <a:spcPts val="0"/>
              </a:spcAft>
              <a:buFont typeface="Arial" panose="020B0604020202020204" pitchFamily="34" charset="0"/>
              <a:buNone/>
            </a:pPr>
            <a:r>
              <a:rPr lang="en-US" sz="900" dirty="0">
                <a:effectLst/>
                <a:latin typeface="Palatino Linotype"/>
                <a:ea typeface="MS Mincho"/>
                <a:cs typeface="Arial" panose="020B0604020202020204" pitchFamily="34" charset="0"/>
              </a:rPr>
              <a:t>The Delivery Settings function gives you the opportunity to turn off Girl Scout delivery and off varieties of cookies. This might be useful if you run out of a cookie variety and can’t get any more to fill customer orders or you are entirely out of cookies for delivering to customers or otherwise are unable to deliver cookies to customers.</a:t>
            </a:r>
            <a:endParaRPr lang="en-US" sz="900" dirty="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If you are worried about your inventory, always check with your troop cookie volunteer first to see if you can get more cookies before turning off a variety. Turning it off means a customer doesn’t have the option to purchase it for delivery so you don’t have to decline their order and disappoint them if they can’t get the variety they ordered.</a:t>
            </a:r>
            <a:endParaRPr lang="en-US" sz="900" dirty="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When you know you need to turn off delivery or a variety(</a:t>
            </a:r>
            <a:r>
              <a:rPr lang="en-US" sz="900" dirty="0" err="1">
                <a:effectLst/>
                <a:latin typeface="Palatino Linotype"/>
                <a:ea typeface="MS Mincho"/>
                <a:cs typeface="Arial" panose="020B0604020202020204" pitchFamily="34" charset="0"/>
              </a:rPr>
              <a:t>ies</a:t>
            </a:r>
            <a:r>
              <a:rPr lang="en-US" sz="900" dirty="0">
                <a:effectLst/>
                <a:latin typeface="Palatino Linotype"/>
                <a:ea typeface="MS Mincho"/>
                <a:cs typeface="Arial" panose="020B0604020202020204" pitchFamily="34" charset="0"/>
              </a:rPr>
              <a:t>), go to the bottom of your “My Cookies” tab and find the Girl Scout Delivery Settings section.</a:t>
            </a:r>
            <a:r>
              <a:rPr lang="en-US" sz="900" dirty="0">
                <a:effectLst/>
                <a:latin typeface="Palatino Linotype"/>
                <a:ea typeface="MS Mincho"/>
                <a:cs typeface="Times New Roman" panose="02020603050405020304" pitchFamily="18" charset="0"/>
              </a:rPr>
              <a:t> </a:t>
            </a: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Times New Roman" panose="02020603050405020304" pitchFamily="18" charset="0"/>
              </a:rPr>
              <a:t>When you select “inactive” to turn off the Girl Scout delivery option for your customer, you will get a warning message. If you want to turn delivery off, click “Update delivery settings”. Once you have turned it to inactive, the varieties section will be removed and is superseded by a message. You can turn the site back on at anytime during your council sale dates. </a:t>
            </a:r>
          </a:p>
          <a:p>
            <a:pPr marL="285750" marR="0"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If you wish to offer delivery but are out of a cookie variety and can’t get more inventory, you can turn off just that variety of cookie for delivery and customers can only purchase those for shipping and not delivery. To do that, simply click the “off” button then click the Update delivery settings button, and it will remove that variety from the Girl Scout delivery option. If you are able to offer that to customers again, return to this section and click the “on” slider to turn that variety back on.</a:t>
            </a:r>
            <a:endParaRPr lang="en-US" sz="900" dirty="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48</a:t>
            </a:fld>
            <a:endParaRPr lang="en-US"/>
          </a:p>
        </p:txBody>
      </p:sp>
    </p:spTree>
    <p:extLst>
      <p:ext uri="{BB962C8B-B14F-4D97-AF65-F5344CB8AC3E}">
        <p14:creationId xmlns:p14="http://schemas.microsoft.com/office/powerpoint/2010/main" val="1448194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i="1" baseline="0" dirty="0">
                <a:latin typeface="Palatino Linotype" panose="02040502050505030304" pitchFamily="18" charset="0"/>
              </a:rPr>
              <a:t>Script: </a:t>
            </a:r>
          </a:p>
          <a:p>
            <a:r>
              <a:rPr lang="en-US" sz="900" b="0" i="0" baseline="0" dirty="0">
                <a:latin typeface="Palatino Linotype" panose="02040502050505030304" pitchFamily="18" charset="0"/>
              </a:rPr>
              <a:t>The top of the orders page is a list of any </a:t>
            </a:r>
            <a:r>
              <a:rPr lang="en-US" sz="900" b="0" baseline="0" dirty="0">
                <a:latin typeface="Palatino Linotype" panose="02040502050505030304" pitchFamily="18" charset="0"/>
              </a:rPr>
              <a:t>In-person delivery orders that need to be approved. </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In this section you will see a brief overview of the order. </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Orders must be approved or declined with in 5 days, or the order will be automatically declined and revert to the customer’s second option of cancel or donate. The order cannot be changed, and the customer will have to place another order.</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::Read slide on determining whether to approve order::</a:t>
            </a:r>
          </a:p>
          <a:p>
            <a:pPr marL="182880" indent="-18288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are unable or unwilling to fulfill the customer’s order, click “Decline Order” and the order will default to whatever second option the customer has selected: “Cancel” or “Donate”.</a:t>
            </a: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If an order has not been approved by midnight,  you will receive an email from email@email.girlscouts.org with the subject “Action required: you have an in-person delivery request!”.</a:t>
            </a:r>
          </a:p>
          <a:p>
            <a:pPr marL="182880" indent="-182880">
              <a:buFont typeface="Arial" panose="020B0604020202020204" pitchFamily="34" charset="0"/>
              <a:buChar char="•"/>
            </a:pPr>
            <a:endParaRPr lang="en-US" sz="90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49</a:t>
            </a:fld>
            <a:endParaRPr lang="en-US"/>
          </a:p>
        </p:txBody>
      </p:sp>
    </p:spTree>
    <p:extLst>
      <p:ext uri="{BB962C8B-B14F-4D97-AF65-F5344CB8AC3E}">
        <p14:creationId xmlns:p14="http://schemas.microsoft.com/office/powerpoint/2010/main" val="1586124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05"/>
              </a:spcAft>
              <a:buClrTx/>
              <a:buSzTx/>
              <a:buFontTx/>
              <a:buNone/>
              <a:tabLst/>
              <a:defRPr/>
            </a:pPr>
            <a:r>
              <a:rPr lang="en-US" sz="2000" dirty="0">
                <a:effectLst/>
                <a:latin typeface="Segoe UI" panose="020B0502040204020203" pitchFamily="34" charset="0"/>
              </a:rPr>
              <a:t>Now, let’s review what Digital Cookie is and how you will use it. Digital Cookie is the online cookie system that troop volunteers and their Girl Scout families use to:</a:t>
            </a:r>
            <a:br>
              <a:rPr lang="en-US" sz="2000" dirty="0">
                <a:effectLst/>
                <a:latin typeface="Segoe UI" panose="020B0502040204020203" pitchFamily="34" charset="0"/>
              </a:rPr>
            </a:br>
            <a:r>
              <a:rPr lang="en-US" sz="2000" dirty="0">
                <a:effectLst/>
                <a:latin typeface="Segoe UI" panose="020B0502040204020203" pitchFamily="34" charset="0"/>
              </a:rPr>
              <a:t>-sell cookies online</a:t>
            </a:r>
            <a:r>
              <a:rPr lang="en-US" sz="2000" kern="100" dirty="0">
                <a:effectLst/>
                <a:latin typeface="Segoe UI" panose="020B0502040204020203" pitchFamily="34" charset="0"/>
                <a:ea typeface="Calibri" panose="020F0502020204030204" pitchFamily="34" charset="0"/>
                <a:cs typeface="Arial" panose="020B0604020202020204" pitchFamily="34" charset="0"/>
              </a:rPr>
              <a:t>-Girl Scouts/Families can download the Digital Cookie Mobile App to their mobile device to use for selling in-person and at cookie booths, with the option to take credit card, PayPal, and Venmo payments from their cookie customers. You will also use the app to take theses payment options at your troop cookie booths. These options are also available when customers order cookies online for shipped only or in-person delivery.</a:t>
            </a:r>
            <a:endParaRPr lang="en-US" sz="1900" kern="1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5</a:t>
            </a:fld>
            <a:endParaRPr lang="en-US"/>
          </a:p>
        </p:txBody>
      </p:sp>
    </p:spTree>
    <p:extLst>
      <p:ext uri="{BB962C8B-B14F-4D97-AF65-F5344CB8AC3E}">
        <p14:creationId xmlns:p14="http://schemas.microsoft.com/office/powerpoint/2010/main" val="26561528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a:t>
            </a:r>
          </a:p>
          <a:p>
            <a:pPr marL="0" marR="0" indent="0">
              <a:spcBef>
                <a:spcPts val="600"/>
              </a:spcBef>
              <a:spcAft>
                <a:spcPts val="0"/>
              </a:spcAft>
              <a:buFont typeface="Arial" panose="020B0604020202020204" pitchFamily="34" charset="0"/>
              <a:buNone/>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multiple ways to approve and decline orders for delivery. The first way is to approve orders in bulk. You can do that by checking</a:t>
            </a:r>
            <a:r>
              <a:rPr lang="en-US" sz="900">
                <a:solidFill>
                  <a:srgbClr val="000000"/>
                </a:solidFill>
                <a:effectLst/>
                <a:latin typeface="Palatino Linotype" panose="02040502050505030304" pitchFamily="18" charset="0"/>
                <a:cs typeface="Arial" panose="020B0604020202020204" pitchFamily="34" charset="0"/>
              </a:rPr>
              <a:t> the boxes in front of the orders you want to approve or decline and then click “Approve Order” or “Decline Order”</a:t>
            </a:r>
            <a:r>
              <a:rPr lang="en-US" sz="900">
                <a:effectLst/>
                <a:latin typeface="Palatino Linotype" panose="02040502050505030304" pitchFamily="18" charset="0"/>
              </a:rPr>
              <a:t>  </a:t>
            </a:r>
          </a:p>
          <a:p>
            <a:pPr marL="0" marR="0" indent="0">
              <a:spcBef>
                <a:spcPts val="600"/>
              </a:spcBef>
              <a:spcAft>
                <a:spcPts val="0"/>
              </a:spcAft>
              <a:buFont typeface="Arial" panose="020B0604020202020204" pitchFamily="34" charset="0"/>
              <a:buNone/>
            </a:pPr>
            <a:r>
              <a:rPr lang="en-US" sz="900">
                <a:effectLst/>
                <a:latin typeface="Palatino Linotype" panose="02040502050505030304" pitchFamily="18" charset="0"/>
                <a:ea typeface="MS Mincho" panose="02020609040205080304" pitchFamily="49" charset="-128"/>
                <a:cs typeface="Arial" panose="020B0604020202020204" pitchFamily="34" charset="0"/>
              </a:rPr>
              <a:t>A pop-up message will appear asking you to confirm the action you have selected. </a:t>
            </a:r>
            <a:endParaRPr lang="en-US" sz="90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50</a:t>
            </a:fld>
            <a:endParaRPr lang="en-US"/>
          </a:p>
        </p:txBody>
      </p:sp>
    </p:spTree>
    <p:extLst>
      <p:ext uri="{BB962C8B-B14F-4D97-AF65-F5344CB8AC3E}">
        <p14:creationId xmlns:p14="http://schemas.microsoft.com/office/powerpoint/2010/main" val="37134587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sz="900" i="1">
                <a:latin typeface="Palatino Linotype" panose="02040502050505030304" pitchFamily="18" charset="0"/>
              </a:rPr>
              <a:t>Script:</a:t>
            </a:r>
          </a:p>
          <a:p>
            <a:r>
              <a:rPr lang="en-US" sz="900">
                <a:latin typeface="Palatino Linotype" panose="02040502050505030304" pitchFamily="18" charset="0"/>
              </a:rPr>
              <a:t>The second way to approve orders is individually: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Click on the customer's name to bring up the order details and click “Decline Order” or “Approve Order” at the bottom.</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If you decline the order, you will get a pop-up message confirming you want to decline the order and understand if the order is being cancelled or donated.</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51</a:t>
            </a:fld>
            <a:endParaRPr lang="en-US"/>
          </a:p>
        </p:txBody>
      </p:sp>
    </p:spTree>
    <p:extLst>
      <p:ext uri="{BB962C8B-B14F-4D97-AF65-F5344CB8AC3E}">
        <p14:creationId xmlns:p14="http://schemas.microsoft.com/office/powerpoint/2010/main" val="3614847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a:t>
            </a:r>
          </a:p>
          <a:p>
            <a:pPr marL="0" marR="0">
              <a:spcBef>
                <a:spcPts val="600"/>
              </a:spcBef>
              <a:spcAft>
                <a:spcPts val="0"/>
              </a:spcAft>
            </a:pPr>
            <a:r>
              <a:rPr lang="en-US" sz="900" i="0">
                <a:effectLst/>
                <a:latin typeface="Palatino Linotype" panose="02040502050505030304" pitchFamily="18" charset="0"/>
                <a:ea typeface="MS Mincho" panose="02020609040205080304" pitchFamily="49" charset="-128"/>
                <a:cs typeface="Arial" panose="020B0604020202020204" pitchFamily="34" charset="0"/>
              </a:rPr>
              <a:t>After approving an order, the order will pop down to the next section “Orders to Deliver”.  </a:t>
            </a:r>
            <a:r>
              <a:rPr lang="en-US" sz="900">
                <a:effectLst/>
                <a:latin typeface="Palatino Linotype" panose="02040502050505030304" pitchFamily="18" charset="0"/>
                <a:ea typeface="MS Mincho" panose="02020609040205080304" pitchFamily="49" charset="-128"/>
                <a:cs typeface="Arial" panose="020B0604020202020204" pitchFamily="34" charset="0"/>
              </a:rPr>
              <a:t>Once the order has been delivered, log back into Digital Cookie and mark those orders delivered. </a:t>
            </a:r>
          </a:p>
          <a:p>
            <a:pPr marL="0" marR="0">
              <a:spcBef>
                <a:spcPts val="600"/>
              </a:spcBef>
              <a:spcAft>
                <a:spcPts val="0"/>
              </a:spcAft>
            </a:pP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two ways to indicate you have delivered your order:</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Check the “Select All” box to select all of the orders on the page; they will all be marked “Order Delivered”.</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cs typeface="Arial" panose="020B0604020202020204" pitchFamily="34" charset="0"/>
              </a:rPr>
              <a:t>Check the box in front of any orders you have delivered, and then click “Order Delivered.”</a:t>
            </a:r>
            <a:r>
              <a:rPr lang="en-US" sz="900">
                <a:effectLst/>
                <a:latin typeface="Palatino Linotype" panose="02040502050505030304" pitchFamily="18" charset="0"/>
              </a:rPr>
              <a:t> </a:t>
            </a:r>
            <a:endParaRPr lang="en-US" sz="900">
              <a:effectLst/>
              <a:latin typeface="Palatino Linotype" panose="02040502050505030304" pitchFamily="18" charset="0"/>
              <a:ea typeface="+mn-ea"/>
              <a:cs typeface="+mn-cs"/>
            </a:endParaRPr>
          </a:p>
          <a:p>
            <a:pPr marL="0" marR="0" lvl="0" indent="0">
              <a:spcBef>
                <a:spcPts val="0"/>
              </a:spcBef>
              <a:spcAft>
                <a:spcPts val="0"/>
              </a:spcAft>
              <a:buFont typeface="+mj-lt"/>
              <a:buNone/>
            </a:pP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When they are marked as delivered, they will move down into the third section on the page as a completed order.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52</a:t>
            </a:fld>
            <a:endParaRPr lang="en-US"/>
          </a:p>
        </p:txBody>
      </p:sp>
    </p:spTree>
    <p:extLst>
      <p:ext uri="{BB962C8B-B14F-4D97-AF65-F5344CB8AC3E}">
        <p14:creationId xmlns:p14="http://schemas.microsoft.com/office/powerpoint/2010/main" val="88878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indent="0">
              <a:spcBef>
                <a:spcPts val="0"/>
              </a:spcBef>
              <a:spcAft>
                <a:spcPts val="0"/>
              </a:spcAft>
              <a:buFont typeface="Arial" panose="020B0604020202020204" pitchFamily="34" charset="0"/>
              <a:buNone/>
            </a:pPr>
            <a:r>
              <a:rPr lang="en-US" sz="900" i="1">
                <a:effectLst/>
                <a:latin typeface="Palatino Linotype"/>
                <a:ea typeface="MS Mincho"/>
                <a:cs typeface="Arial" panose="020B0604020202020204" pitchFamily="34" charset="0"/>
              </a:rPr>
              <a:t>Script:</a:t>
            </a:r>
          </a:p>
          <a:p>
            <a:pPr marL="0" marR="0" indent="0">
              <a:spcBef>
                <a:spcPts val="0"/>
              </a:spcBef>
              <a:spcAft>
                <a:spcPts val="0"/>
              </a:spcAft>
              <a:buFont typeface="Arial" panose="020B0604020202020204" pitchFamily="34" charset="0"/>
              <a:buNone/>
            </a:pPr>
            <a:r>
              <a:rPr lang="en-US" sz="900" i="0">
                <a:effectLst/>
                <a:latin typeface="Palatino Linotype"/>
                <a:ea typeface="MS Mincho"/>
                <a:cs typeface="Arial" panose="020B0604020202020204" pitchFamily="34" charset="0"/>
              </a:rPr>
              <a:t>I</a:t>
            </a:r>
            <a:r>
              <a:rPr lang="en-US" sz="900">
                <a:effectLst/>
                <a:latin typeface="Palatino Linotype"/>
                <a:ea typeface="MS Mincho"/>
                <a:cs typeface="Arial" panose="020B0604020202020204" pitchFamily="34" charset="0"/>
              </a:rPr>
              <a:t>n the completed orders section, Girl Scouts can see all orders including </a:t>
            </a:r>
            <a:r>
              <a:rPr lang="en-US">
                <a:latin typeface="Palatino Linotype"/>
                <a:ea typeface="MS Mincho"/>
                <a:cs typeface="Arial" panose="020B0604020202020204" pitchFamily="34" charset="0"/>
              </a:rPr>
              <a:t>shipped</a:t>
            </a:r>
            <a:r>
              <a:rPr lang="en-US" sz="900">
                <a:effectLst/>
                <a:latin typeface="Palatino Linotype"/>
                <a:ea typeface="MS Mincho"/>
                <a:cs typeface="Arial" panose="020B0604020202020204" pitchFamily="34" charset="0"/>
              </a:rPr>
              <a:t> and </a:t>
            </a:r>
            <a:r>
              <a:rPr lang="en-US">
                <a:latin typeface="Palatino Linotype"/>
                <a:ea typeface="MS Mincho"/>
                <a:cs typeface="Arial" panose="020B0604020202020204" pitchFamily="34" charset="0"/>
              </a:rPr>
              <a:t>donated</a:t>
            </a:r>
            <a:r>
              <a:rPr lang="en-US" sz="900">
                <a:effectLst/>
                <a:latin typeface="Palatino Linotype"/>
                <a:ea typeface="MS Mincho"/>
                <a:cs typeface="Arial" panose="020B0604020202020204" pitchFamily="34" charset="0"/>
              </a:rPr>
              <a:t> orders. </a:t>
            </a:r>
          </a:p>
          <a:p>
            <a:pPr marL="285750" marR="0" indent="-285750">
              <a:spcBef>
                <a:spcPts val="0"/>
              </a:spcBef>
              <a:spcAft>
                <a:spcPts val="0"/>
              </a:spcAft>
              <a:buFont typeface="Arial" panose="020B0604020202020204" pitchFamily="34" charset="0"/>
              <a:buChar char="•"/>
            </a:pPr>
            <a:r>
              <a:rPr lang="en-US" sz="900">
                <a:effectLst/>
                <a:latin typeface="Palatino Linotype"/>
                <a:ea typeface="MS Mincho"/>
                <a:cs typeface="Arial" panose="020B0604020202020204" pitchFamily="34" charset="0"/>
              </a:rPr>
              <a:t>If the customer is not in her Digital Cookie contact list, your Girl Scout can check the box in front of the customer’s name and click “Add to Customers tab.” Then, the customer will be in her records for sending thank-you emails this year and marketing emails next year for repeat business. </a:t>
            </a:r>
            <a:endParaRPr lang="en-US" sz="900">
              <a:effectLst/>
              <a:latin typeface="Palatino Linotype"/>
              <a:ea typeface="MS Mincho"/>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53</a:t>
            </a:fld>
            <a:endParaRPr lang="en-US"/>
          </a:p>
        </p:txBody>
      </p:sp>
    </p:spTree>
    <p:extLst>
      <p:ext uri="{BB962C8B-B14F-4D97-AF65-F5344CB8AC3E}">
        <p14:creationId xmlns:p14="http://schemas.microsoft.com/office/powerpoint/2010/main" val="14052483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aseline="0" dirty="0">
                <a:latin typeface="Palatino Linotype" panose="02040502050505030304" pitchFamily="18" charset="0"/>
              </a:rPr>
              <a:t>Girl Scouts can see the reward options that they can earn for selling cookie packages by clicking on the link to view the Reward Flyer at the “View ALL Council Rewards” link.</a:t>
            </a:r>
          </a:p>
          <a:p>
            <a:pPr marL="171450" indent="-171450">
              <a:buFont typeface="Arial" panose="020B0604020202020204" pitchFamily="34" charset="0"/>
              <a:buChar char="•"/>
            </a:pPr>
            <a:r>
              <a:rPr lang="en-US" sz="1200" baseline="0" dirty="0">
                <a:latin typeface="Palatino Linotype" panose="02040502050505030304" pitchFamily="18" charset="0"/>
              </a:rPr>
              <a:t>Girl Scouts need to connect with </a:t>
            </a:r>
            <a:r>
              <a:rPr lang="en-US" sz="1200" baseline="0">
                <a:latin typeface="Palatino Linotype" panose="02040502050505030304" pitchFamily="18" charset="0"/>
              </a:rPr>
              <a:t>the </a:t>
            </a:r>
            <a:r>
              <a:rPr lang="en-US" sz="1200" baseline="0" dirty="0">
                <a:latin typeface="Palatino Linotype" panose="02040502050505030304" pitchFamily="18" charset="0"/>
              </a:rPr>
              <a:t>Troop </a:t>
            </a:r>
            <a:r>
              <a:rPr lang="en-US" sz="1200" baseline="0">
                <a:latin typeface="Palatino Linotype" panose="02040502050505030304" pitchFamily="18" charset="0"/>
              </a:rPr>
              <a:t>Cookie Manager </a:t>
            </a:r>
            <a:r>
              <a:rPr lang="en-US" sz="1200" baseline="0" dirty="0">
                <a:latin typeface="Palatino Linotype" panose="02040502050505030304" pitchFamily="18" charset="0"/>
              </a:rPr>
              <a:t>at the end of the sale to make their reward selections. Girl Scout will not be able to make reward selections in Digital Cookie.</a:t>
            </a:r>
            <a:r>
              <a:rPr lang="en-US" sz="1200" baseline="0">
                <a:latin typeface="Palatino Linotype" panose="02040502050505030304" pitchFamily="18" charset="0"/>
              </a:rPr>
              <a:t> </a:t>
            </a:r>
            <a:endParaRPr lang="en-US" baseline="0"/>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2234774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The next tab on the Girl Scout’s Digital Cookie page is the My Cookies tab. While not required, Girls and Troops can take the extras steps in this tab to track their cookie inventory. Families can also use their own tracking system and/or their receipts provided by the troop for their physical inventory totals. View the </a:t>
            </a:r>
            <a:r>
              <a:rPr lang="en-US" baseline="0"/>
              <a:t>Cookie Program </a:t>
            </a:r>
            <a:r>
              <a:rPr lang="en-US" baseline="0" dirty="0"/>
              <a:t>Family Guide, included in the Troop materials, for an inventory tracking worksheet</a:t>
            </a:r>
            <a:r>
              <a:rPr lang="en-US" baseline="0"/>
              <a:t> or find it on Cookie Central</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2538009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Palatino Linotype" panose="02040502050505030304" pitchFamily="18" charset="0"/>
                <a:ea typeface="MS Mincho" panose="02020609040205080304" pitchFamily="49" charset="-128"/>
                <a:cs typeface="Arial" panose="020B0604020202020204" pitchFamily="34" charset="0"/>
              </a:rPr>
              <a:t>The top part of the My Cookies page shows the total number of packages that have been allocated to a Girl Scout from the troop cookie volunteer. It could include booth sales or troop sales. It is not the same as the number of cookies the Girl Scout is responsible for.</a:t>
            </a:r>
            <a:r>
              <a:rPr lang="en-US" sz="1200" dirty="0">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12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Palatino Linotype" panose="02040502050505030304" pitchFamily="18" charset="0"/>
                <a:ea typeface="MS Mincho" panose="02020609040205080304" pitchFamily="49" charset="-128"/>
                <a:cs typeface="Arial" panose="020B0604020202020204" pitchFamily="34" charset="0"/>
              </a:rPr>
              <a:t>The inventory section gives a quick view of how many cookies are undelivered and how many are needed to fill in-person orders.</a:t>
            </a:r>
          </a:p>
          <a:p>
            <a:pPr marL="285750" marR="0" indent="-285750">
              <a:spcBef>
                <a:spcPts val="600"/>
              </a:spcBef>
              <a:spcAft>
                <a:spcPts val="0"/>
              </a:spcAft>
              <a:buFont typeface="Arial" panose="020B0604020202020204" pitchFamily="34" charset="0"/>
              <a:buChar char="•"/>
            </a:pPr>
            <a:r>
              <a:rPr lang="en-US" sz="1200" dirty="0">
                <a:effectLst/>
                <a:latin typeface="Palatino Linotype" panose="02040502050505030304" pitchFamily="18" charset="0"/>
                <a:ea typeface="MS Mincho" panose="02020609040205080304" pitchFamily="49" charset="-128"/>
                <a:cs typeface="Arial" panose="020B0604020202020204" pitchFamily="34" charset="0"/>
              </a:rPr>
              <a:t>“My Offline Sales” This is something that can be updated by the Girl Scout/her caregiver when they deliver cookies and receive a cash or check payment for them. If they are not entered in this section, the cookies will not be removed from her inventory and this section will not be correct. </a:t>
            </a:r>
          </a:p>
          <a:p>
            <a:pPr marL="285750" marR="0" indent="-285750">
              <a:spcBef>
                <a:spcPts val="600"/>
              </a:spcBef>
              <a:spcAft>
                <a:spcPts val="0"/>
              </a:spcAft>
              <a:buFont typeface="Arial" panose="020B0604020202020204" pitchFamily="34" charset="0"/>
              <a:buChar char="•"/>
            </a:pPr>
            <a:r>
              <a:rPr lang="en-US" sz="1200" dirty="0">
                <a:effectLst/>
                <a:latin typeface="Palatino Linotype" panose="02040502050505030304" pitchFamily="18" charset="0"/>
                <a:ea typeface="MS Mincho" panose="02020609040205080304" pitchFamily="49" charset="-128"/>
                <a:cs typeface="Arial" panose="020B0604020202020204" pitchFamily="34" charset="0"/>
              </a:rPr>
              <a:t>To enter offline sales, click the down arrow by the number of packages on the left side and open a screen to enter those sales. When those are entered, click “Save Updates”</a:t>
            </a:r>
            <a:endParaRPr lang="en-US" sz="12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1200" dirty="0">
                <a:effectLst/>
                <a:latin typeface="Palatino Linotype" panose="02040502050505030304" pitchFamily="18" charset="0"/>
                <a:ea typeface="MS Mincho" panose="02020609040205080304" pitchFamily="49" charset="-128"/>
                <a:cs typeface="Arial" panose="020B0604020202020204" pitchFamily="34" charset="0"/>
              </a:rPr>
              <a:t>Once Save Updates is clicked the Girl Scout will be asked to confirm they want to update the inventory. </a:t>
            </a:r>
            <a:endParaRPr lang="en-US" sz="12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12972942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dirty="0">
                <a:effectLst/>
                <a:latin typeface="Palatino Linotype"/>
                <a:ea typeface="MS Mincho"/>
                <a:cs typeface="Arial" panose="020B0604020202020204" pitchFamily="34" charset="0"/>
              </a:rPr>
              <a:t>There are three other sections that calculate inventory. </a:t>
            </a:r>
          </a:p>
          <a:p>
            <a:pPr marL="0" indent="0">
              <a:buFont typeface="Arial" panose="020B0604020202020204" pitchFamily="34" charset="0"/>
              <a:buNone/>
            </a:pPr>
            <a:r>
              <a:rPr lang="en-US" sz="900" dirty="0">
                <a:effectLst/>
                <a:latin typeface="Palatino Linotype"/>
                <a:ea typeface="MS Mincho"/>
                <a:cs typeface="Arial" panose="020B0604020202020204" pitchFamily="34" charset="0"/>
              </a:rPr>
              <a:t>The first is “Current Inventory”. Clicking the arrow next to the total number of packages will show this information by variety. </a:t>
            </a:r>
          </a:p>
          <a:p>
            <a:pPr marL="513715" marR="0" lvl="1"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effectLst/>
                <a:latin typeface="Palatino Linotype"/>
                <a:ea typeface="MS Mincho"/>
                <a:cs typeface="Arial" panose="020B0604020202020204" pitchFamily="34" charset="0"/>
              </a:rPr>
              <a:t>Click the arrow next to any of the cookie varieties to see more detail on how this number was calculated.</a:t>
            </a:r>
          </a:p>
          <a:p>
            <a:pPr marL="628015" marR="0" lvl="1" indent="-285750">
              <a:spcBef>
                <a:spcPts val="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The “Received” number comes from the information the Troop Cookie Volunteer has of how many cookies the Girl Scout has received and signed for. </a:t>
            </a:r>
            <a:endParaRPr lang="en-US" sz="900" dirty="0">
              <a:effectLst/>
              <a:latin typeface="Palatino Linotype"/>
              <a:ea typeface="MS Mincho"/>
              <a:cs typeface="Times New Roman" panose="02020603050405020304" pitchFamily="18" charset="0"/>
            </a:endParaRPr>
          </a:p>
          <a:p>
            <a:pPr marL="628015" marR="0" lvl="1" indent="-285750">
              <a:spcBef>
                <a:spcPts val="600"/>
              </a:spcBef>
              <a:spcAft>
                <a:spcPts val="0"/>
              </a:spcAft>
              <a:buFont typeface="Arial" panose="020B0604020202020204" pitchFamily="34" charset="0"/>
              <a:buChar char="•"/>
            </a:pPr>
            <a:r>
              <a:rPr lang="en-US" sz="900" dirty="0">
                <a:effectLst/>
                <a:latin typeface="Palatino Linotype"/>
                <a:ea typeface="MS Mincho"/>
                <a:cs typeface="Arial" panose="020B0604020202020204" pitchFamily="34" charset="0"/>
              </a:rPr>
              <a:t>The “Delivered” section will reflect the Offline Sales the Girl Scout have entered, as well as any sales the Girl Scout made on the Mobile app using the “Give Cookies to Customer Now” feature, plus any girl delivery orders that have been delivered and marked as delivered to the customer on the orders tab. </a:t>
            </a:r>
          </a:p>
          <a:p>
            <a:pPr marL="0" marR="0" lvl="0" indent="0">
              <a:spcBef>
                <a:spcPts val="600"/>
              </a:spcBef>
              <a:spcAft>
                <a:spcPts val="0"/>
              </a:spcAft>
              <a:buFont typeface="Arial" panose="020B0604020202020204" pitchFamily="34" charset="0"/>
              <a:buNone/>
            </a:pPr>
            <a:endParaRPr lang="en-US" sz="900" dirty="0">
              <a:effectLst/>
              <a:latin typeface="Palatino Linotype"/>
              <a:ea typeface="MS Mincho"/>
              <a:cs typeface="Times New Roman" panose="02020603050405020304" pitchFamily="18" charset="0"/>
            </a:endParaRPr>
          </a:p>
          <a:p>
            <a:pPr marL="0" marR="0" lvl="0" indent="0">
              <a:spcBef>
                <a:spcPts val="600"/>
              </a:spcBef>
              <a:spcAft>
                <a:spcPts val="0"/>
              </a:spcAft>
              <a:buFont typeface="Arial" panose="020B0604020202020204" pitchFamily="34" charset="0"/>
              <a:buNone/>
            </a:pPr>
            <a:r>
              <a:rPr lang="en-US" sz="900" dirty="0">
                <a:effectLst/>
                <a:latin typeface="Palatino Linotype"/>
                <a:ea typeface="MS Mincho"/>
                <a:cs typeface="Times New Roman" panose="02020603050405020304" pitchFamily="18" charset="0"/>
              </a:rPr>
              <a:t>The next section “Pending Delivery/To Approve” will show how many cookies are needed to fill girl delivery orders that have been approved or have yet to be approved. Expanding each variety will show how many orders are approved or need to be approved along with how much inventory is needed for each of those categories.</a:t>
            </a:r>
          </a:p>
          <a:p>
            <a:pPr marL="0" marR="0" lvl="0" indent="0">
              <a:spcBef>
                <a:spcPts val="600"/>
              </a:spcBef>
              <a:spcAft>
                <a:spcPts val="0"/>
              </a:spcAft>
              <a:buFont typeface="Arial" panose="020B0604020202020204" pitchFamily="34" charset="0"/>
              <a:buNone/>
            </a:pPr>
            <a:endParaRPr lang="en-US" sz="900" dirty="0">
              <a:effectLst/>
              <a:latin typeface="Palatino Linotype"/>
              <a:ea typeface="MS Mincho"/>
              <a:cs typeface="Times New Roman" panose="02020603050405020304" pitchFamily="18" charset="0"/>
            </a:endParaRPr>
          </a:p>
          <a:p>
            <a:pPr marL="0" marR="0" lvl="0" indent="0">
              <a:spcBef>
                <a:spcPts val="600"/>
              </a:spcBef>
              <a:spcAft>
                <a:spcPts val="0"/>
              </a:spcAft>
              <a:buFont typeface="Arial" panose="020B0604020202020204" pitchFamily="34" charset="0"/>
              <a:buNone/>
            </a:pPr>
            <a:r>
              <a:rPr lang="en-US" sz="900" dirty="0">
                <a:effectLst/>
                <a:latin typeface="Palatino Linotype"/>
                <a:ea typeface="MS Mincho"/>
                <a:cs typeface="Times New Roman" panose="02020603050405020304" pitchFamily="18" charset="0"/>
              </a:rPr>
              <a:t>The final inventory section is “Inventory Needed”. This will show if any packages of cookies are needed to fill orders. Expanding any of the sections with a number will show how many packages +are needed and why. If there is a number for a variety in this column, Girl Scouts will check to make sure they can get the cookies needed before approving a customers’ order.</a:t>
            </a:r>
          </a:p>
          <a:p>
            <a:pPr marL="285750" marR="0" lvl="0" indent="-285750">
              <a:spcBef>
                <a:spcPts val="600"/>
              </a:spcBef>
              <a:spcAft>
                <a:spcPts val="0"/>
              </a:spcAft>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171450" indent="-171450">
              <a:buFont typeface="Arial" panose="020B0604020202020204" pitchFamily="34" charset="0"/>
              <a:buChar char="•"/>
            </a:pPr>
            <a:endParaRPr lang="en-US" dirty="0"/>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15979766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 Financials section </a:t>
            </a:r>
            <a:r>
              <a:rPr lang="en-US" sz="900">
                <a:effectLst/>
                <a:latin typeface="Palatino Linotype" panose="02040502050505030304" pitchFamily="18" charset="0"/>
                <a:ea typeface="MS Mincho" panose="02020609040205080304" pitchFamily="49" charset="-128"/>
                <a:cs typeface="Arial" panose="020B0604020202020204" pitchFamily="34" charset="0"/>
              </a:rPr>
              <a:t>can</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help Girl Scouts understand the amount due for the cookie sale and how the troop is calculating the amount. If the information in this section (like Total Balance Due) seems off, this may be because the troop volunteer has not added a Girl Scout payment in Smart Cookies.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Using the “at a glance” view is a great way to see the overall amounts paid and due. If more detail is needed, expand any of the sections to find out more.</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four sections that can be expanded to get details.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228600" indent="-228600">
              <a:buFont typeface="+mj-lt"/>
              <a:buAutoNum type="arabicPeriod"/>
            </a:pPr>
            <a:r>
              <a:rPr lang="en-US" sz="900" b="1" dirty="0">
                <a:latin typeface="Palatino Linotype" panose="02040502050505030304" pitchFamily="18" charset="0"/>
              </a:rPr>
              <a:t>Initial Cookies (Order Card) </a:t>
            </a:r>
          </a:p>
          <a:p>
            <a:pPr marL="628642" marR="0" lvl="1" indent="-285750">
              <a:spcBef>
                <a:spcPts val="0"/>
              </a:spcBef>
              <a:spcAft>
                <a:spcPts val="0"/>
              </a:spcAft>
              <a:buFont typeface="Arial" panose="020B0604020202020204" pitchFamily="34" charset="0"/>
              <a:buChar char="•"/>
            </a:pPr>
            <a:r>
              <a:rPr lang="en-US" sz="900" i="1" dirty="0">
                <a:effectLst/>
                <a:latin typeface="Palatino Linotype" panose="02040502050505030304" pitchFamily="18" charset="0"/>
                <a:ea typeface="MS Mincho" panose="02020609040205080304" pitchFamily="49" charset="-128"/>
                <a:cs typeface="Times New Roman" panose="02020603050405020304" pitchFamily="18" charset="0"/>
              </a:rPr>
              <a:t>This section does apply because Girl Scouts River Valleys does not do parent/caregiver initial order. </a:t>
            </a:r>
            <a:endParaRPr lang="en-US" sz="900" dirty="0">
              <a:latin typeface="Palatino Linotype" panose="02040502050505030304" pitchFamily="18" charset="0"/>
            </a:endParaRPr>
          </a:p>
          <a:p>
            <a:pPr marL="228600" indent="-228600">
              <a:buFont typeface="+mj-lt"/>
              <a:buAutoNum type="arabicPeriod" startAt="2"/>
            </a:pPr>
            <a:r>
              <a:rPr lang="en-US" sz="900" b="1" dirty="0">
                <a:latin typeface="Palatino Linotype" panose="02040502050505030304" pitchFamily="18" charset="0"/>
              </a:rPr>
              <a:t>Additional Cookies Received</a:t>
            </a:r>
          </a:p>
          <a:p>
            <a:pPr marL="571492" lvl="1" indent="-228600">
              <a:buFont typeface="Arial" panose="020B0604020202020204" pitchFamily="34" charset="0"/>
              <a:buChar char="•"/>
            </a:pPr>
            <a:r>
              <a:rPr lang="en-US" sz="900" dirty="0">
                <a:latin typeface="Palatino Linotype" panose="02040502050505030304" pitchFamily="18" charset="0"/>
              </a:rPr>
              <a:t>The categories are the same as the Initial Cookies but reflect packages transferred to the Girl Scout from the troop. Girl Scouts should reach out to their TCM For any questions about this or if this figure does not reflect the packages picked up.</a:t>
            </a:r>
          </a:p>
          <a:p>
            <a:pPr marL="228600" indent="-228600">
              <a:buFont typeface="+mj-lt"/>
              <a:buAutoNum type="arabicPeriod" startAt="2"/>
            </a:pPr>
            <a:r>
              <a:rPr lang="en-US" sz="900" b="1" dirty="0">
                <a:latin typeface="Palatino Linotype" panose="02040502050505030304" pitchFamily="18" charset="0"/>
              </a:rPr>
              <a:t>Payments</a:t>
            </a:r>
          </a:p>
          <a:p>
            <a:pPr marL="514342" lvl="1" indent="-171450">
              <a:buFont typeface="Arial" panose="020B0604020202020204" pitchFamily="34" charset="0"/>
              <a:buChar char="•"/>
            </a:pPr>
            <a:r>
              <a:rPr lang="en-US" sz="900" dirty="0">
                <a:latin typeface="Palatino Linotype" panose="02040502050505030304" pitchFamily="18" charset="0"/>
              </a:rPr>
              <a:t>Online Paid: This reflects any online payments received for In-Person Delivery or Cookies in Hand orders</a:t>
            </a:r>
          </a:p>
          <a:p>
            <a:pPr marL="514342" lvl="1" indent="-171450">
              <a:buFont typeface="Arial" panose="020B0604020202020204" pitchFamily="34" charset="0"/>
              <a:buChar char="•"/>
            </a:pPr>
            <a:r>
              <a:rPr lang="en-US" sz="900" dirty="0">
                <a:latin typeface="Palatino Linotype" panose="02040502050505030304" pitchFamily="18" charset="0"/>
              </a:rPr>
              <a:t>Offline Paid: This amount is any payments for cookies received offline, generally cash or check, that have been given to the troop volunteer and have been entered into Smart Cookies.</a:t>
            </a:r>
          </a:p>
          <a:p>
            <a:pPr marL="514342" lvl="1" indent="-171450">
              <a:buFont typeface="Arial" panose="020B0604020202020204" pitchFamily="34" charset="0"/>
              <a:buChar char="•"/>
            </a:pPr>
            <a:r>
              <a:rPr lang="en-US" sz="900" dirty="0">
                <a:latin typeface="Palatino Linotype" panose="02040502050505030304" pitchFamily="18" charset="0"/>
              </a:rPr>
              <a:t>If this does not match their records, Girl Scouts should contact the troop cookie volunteer to help understand the differences.</a:t>
            </a:r>
          </a:p>
          <a:p>
            <a:pPr marL="228600" indent="-228600">
              <a:buFont typeface="+mj-lt"/>
              <a:buAutoNum type="arabicPeriod" startAt="2"/>
            </a:pPr>
            <a:r>
              <a:rPr lang="en-US" sz="900" b="1" dirty="0">
                <a:latin typeface="Palatino Linotype" panose="02040502050505030304" pitchFamily="18" charset="0"/>
              </a:rPr>
              <a:t>Total Balance Due</a:t>
            </a:r>
          </a:p>
          <a:p>
            <a:pPr marL="571492" lvl="1" indent="-228600">
              <a:buFont typeface="Arial" panose="020B0604020202020204" pitchFamily="34" charset="0"/>
              <a:buChar char="•"/>
            </a:pPr>
            <a:r>
              <a:rPr lang="en-US" sz="900" b="0" dirty="0">
                <a:latin typeface="Palatino Linotype" panose="02040502050505030304" pitchFamily="18" charset="0"/>
              </a:rPr>
              <a:t>Total Money Owed: The amount owed for the cookies </a:t>
            </a:r>
            <a:r>
              <a:rPr lang="en-US" sz="900" b="0" err="1">
                <a:latin typeface="Palatino Linotype" panose="02040502050505030304" pitchFamily="18" charset="0"/>
              </a:rPr>
              <a:t>cookies</a:t>
            </a:r>
            <a:r>
              <a:rPr lang="en-US" sz="900" b="0" dirty="0">
                <a:latin typeface="Palatino Linotype" panose="02040502050505030304" pitchFamily="18" charset="0"/>
              </a:rPr>
              <a:t> received. Note, </a:t>
            </a:r>
          </a:p>
          <a:p>
            <a:pPr marL="571492" lvl="1" indent="-228600">
              <a:buFont typeface="Arial" panose="020B0604020202020204" pitchFamily="34" charset="0"/>
              <a:buChar char="•"/>
            </a:pPr>
            <a:r>
              <a:rPr lang="en-US" sz="900" b="0" dirty="0">
                <a:latin typeface="Palatino Linotype" panose="02040502050505030304" pitchFamily="18" charset="0"/>
              </a:rPr>
              <a:t>Total Money Paid: The total from the “Payments” section.</a:t>
            </a:r>
          </a:p>
          <a:p>
            <a:pPr marL="571492" lvl="1" indent="-228600">
              <a:buFont typeface="Arial" panose="020B0604020202020204" pitchFamily="34" charset="0"/>
              <a:buChar char="•"/>
            </a:pPr>
            <a:r>
              <a:rPr lang="en-US" sz="900" b="0" dirty="0">
                <a:latin typeface="Palatino Linotype" panose="02040502050505030304" pitchFamily="18" charset="0"/>
              </a:rPr>
              <a:t>Total Balance Due: The difference between the amount owed and the amount paid.</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2883957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endParaRPr lang="en-US">
              <a:cs typeface="Calibri"/>
            </a:endParaRPr>
          </a:p>
          <a:p>
            <a:r>
              <a:rPr lang="en-US"/>
              <a:t>To recap this section: </a:t>
            </a:r>
            <a:endParaRPr lang="en-US">
              <a:cs typeface="Calibri"/>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Girl Scout Text Book" panose="02020003000000000000" pitchFamily="18" charset="0"/>
                <a:ea typeface="Calibri" panose="020F0502020204030204" pitchFamily="34" charset="0"/>
                <a:cs typeface="+mn-cs"/>
              </a:rPr>
              <a:t>-Girl Scouts will register and set up their Girl Scout site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Girl Scout Text Book" panose="02020003000000000000" pitchFamily="18" charset="0"/>
                <a:ea typeface="Calibri" panose="020F0502020204030204" pitchFamily="34" charset="0"/>
                <a:cs typeface="+mn-cs"/>
              </a:rPr>
              <a:t>-They can import Cookie Customers and send marketing emails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Girl Scout Text Book" panose="02020003000000000000" pitchFamily="18" charset="0"/>
                <a:ea typeface="Calibri" panose="020F0502020204030204" pitchFamily="34" charset="0"/>
                <a:cs typeface="+mn-cs"/>
              </a:rPr>
              <a:t>-Girl Scouts can opt in/opt out for in person delivery and turn on/off cookie varieties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solidFill>
                  <a:prstClr val="black"/>
                </a:solidFill>
                <a:ea typeface="Calibri" panose="020F0502020204030204" pitchFamily="34" charset="0"/>
              </a:rPr>
              <a:t>-Orders for local delivery must be approved within 5 business days in the Digital Cookie site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solidFill>
                  <a:prstClr val="black"/>
                </a:solidFill>
                <a:ea typeface="Calibri" panose="020F0502020204030204" pitchFamily="34" charset="0"/>
              </a:rPr>
              <a:t>-The My Cookies tab is not required, but is an optional tab to help with tracking cookie inventory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274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sz="1900" dirty="0">
                <a:solidFill>
                  <a:srgbClr val="000000"/>
                </a:solidFill>
                <a:latin typeface="Calibri" panose="020F0502020204030204" pitchFamily="34" charset="0"/>
                <a:ea typeface="Calibri" panose="020F0502020204030204" pitchFamily="34" charset="0"/>
              </a:rPr>
              <a:t>Now that you have an understanding of the two platforms troops and Girl Scouts use to manage their cookie sale, let’s cover the enhancements to these Online Cookie Systems for the upcoming season. </a:t>
            </a:r>
            <a:endParaRPr lang="en-US" dirty="0"/>
          </a:p>
        </p:txBody>
      </p:sp>
      <p:sp>
        <p:nvSpPr>
          <p:cNvPr id="4" name="Slide Number Placeholder 3"/>
          <p:cNvSpPr>
            <a:spLocks noGrp="1"/>
          </p:cNvSpPr>
          <p:nvPr>
            <p:ph type="sldNum" sz="quarter" idx="5"/>
          </p:nvPr>
        </p:nvSpPr>
        <p:spPr/>
        <p:txBody>
          <a:bodyPr/>
          <a:lstStyle/>
          <a:p>
            <a:fld id="{531818CD-EDDE-3746-B3F9-A3C79B1F99DB}" type="slidenum">
              <a:rPr lang="en-US" smtClean="0"/>
              <a:t>6</a:t>
            </a:fld>
            <a:endParaRPr lang="en-US"/>
          </a:p>
        </p:txBody>
      </p:sp>
    </p:spTree>
    <p:extLst>
      <p:ext uri="{BB962C8B-B14F-4D97-AF65-F5344CB8AC3E}">
        <p14:creationId xmlns:p14="http://schemas.microsoft.com/office/powerpoint/2010/main" val="31409455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Next, we’ll talk about the Digital Cookie Mobile App.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r>
              <a:rPr lang="en-US" dirty="0"/>
              <a:t>In order to take credit card payments for in-person sales or booth sales, both Girl Scouts &amp; volunteers will use the Digital Cookie mobile app, which is available from the App Store &amp; Google Play store. Think of the app as your digital cash register to ring up these sales. Before downloading the app, users will first need to set up their Digital Cookie site in a web browser. If this step is missed, you will get an error. The login for the app will be the same email address &amp; password you use for Digital Cookie. Families will be able to accept credit </a:t>
            </a:r>
            <a:r>
              <a:rPr lang="en-US"/>
              <a:t>card/Venmo/PayPal payments </a:t>
            </a:r>
            <a:r>
              <a:rPr lang="en-US" dirty="0"/>
              <a:t>at booths using their Girl Scout’s account at a booth. </a:t>
            </a:r>
            <a:r>
              <a:rPr lang="en-US"/>
              <a:t>Both </a:t>
            </a:r>
            <a:r>
              <a:rPr lang="en-US" dirty="0"/>
              <a:t>Apple &amp; Android Users can scan a credit card with their mobile device’s camera to speed up the credit card process. We’ll provide a tip sheet with all the details on how to use the mobile app for families and troops, which will be included in our Digital Cookie </a:t>
            </a:r>
            <a:r>
              <a:rPr lang="en-US"/>
              <a:t>Help Center</a:t>
            </a:r>
            <a:r>
              <a:rPr lang="en-US" dirty="0"/>
              <a:t> on Cookie Central. </a:t>
            </a:r>
            <a:endParaRPr lang="en-US" dirty="0">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60</a:t>
            </a:fld>
            <a:endParaRPr lang="en-US"/>
          </a:p>
        </p:txBody>
      </p:sp>
    </p:spTree>
    <p:extLst>
      <p:ext uri="{BB962C8B-B14F-4D97-AF65-F5344CB8AC3E}">
        <p14:creationId xmlns:p14="http://schemas.microsoft.com/office/powerpoint/2010/main" val="1585971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i="0" dirty="0"/>
              <a:t>When you first log into Digital Cookie, select your troop role to see the main screen. From here you can place a new cookie order, share the site with customers, or view all orders. </a:t>
            </a:r>
          </a:p>
          <a:p>
            <a:endParaRPr lang="en-US" i="0" dirty="0"/>
          </a:p>
          <a:p>
            <a:r>
              <a:rPr lang="en-US" i="0" dirty="0"/>
              <a:t>The “Visit My Site” button will take the Girl Scout to a QR code, the Girl Scout can then turn the phone around allow the customer to scan the QR code to make a purchase from the Troop’s Cookie Site. </a:t>
            </a:r>
          </a:p>
          <a:p>
            <a:endParaRPr lang="en-US" i="0" dirty="0"/>
          </a:p>
          <a:p>
            <a:r>
              <a:rPr lang="en-US" i="0" dirty="0"/>
              <a:t>The “Email My Site” button is used to send a marketing email to customers who can then purchase from the Troop’s Cookie Site at a later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 take an order using the mobile app, Girl Scouts will click the “New Cookie Order” button. </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61</a:t>
            </a:fld>
            <a:endParaRPr lang="en-US"/>
          </a:p>
        </p:txBody>
      </p:sp>
    </p:spTree>
    <p:extLst>
      <p:ext uri="{BB962C8B-B14F-4D97-AF65-F5344CB8AC3E}">
        <p14:creationId xmlns:p14="http://schemas.microsoft.com/office/powerpoint/2010/main" val="24604737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 begin placing a new cookie order, first the Girl Scout will enter the varieties the customer would like to purchase by using the plus and minus signs next to each cookie variety. Then select Checkout.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62</a:t>
            </a:fld>
            <a:endParaRPr lang="en-US"/>
          </a:p>
        </p:txBody>
      </p:sp>
    </p:spTree>
    <p:extLst>
      <p:ext uri="{BB962C8B-B14F-4D97-AF65-F5344CB8AC3E}">
        <p14:creationId xmlns:p14="http://schemas.microsoft.com/office/powerpoint/2010/main" val="1482284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4A028-CA3D-ED43-5AC4-C24AF2D7A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F251A-B6F7-2A5A-54D6-9718AA215CB8}"/>
              </a:ext>
            </a:extLst>
          </p:cNvPr>
          <p:cNvSpPr>
            <a:spLocks noGrp="1" noRot="1" noChangeAspect="1"/>
          </p:cNvSpPr>
          <p:nvPr>
            <p:ph type="sldImg"/>
          </p:nvPr>
        </p:nvSpPr>
        <p:spPr>
          <a:xfrm>
            <a:off x="685800" y="887413"/>
            <a:ext cx="5486400" cy="3086100"/>
          </a:xfrm>
        </p:spPr>
      </p:sp>
      <p:sp>
        <p:nvSpPr>
          <p:cNvPr id="3" name="Notes Placeholder 2">
            <a:extLst>
              <a:ext uri="{FF2B5EF4-FFF2-40B4-BE49-F238E27FC236}">
                <a16:creationId xmlns:a16="http://schemas.microsoft.com/office/drawing/2014/main" id="{23EE0DBB-AA03-933C-99A5-9B8DED388EAE}"/>
              </a:ext>
            </a:extLst>
          </p:cNvPr>
          <p:cNvSpPr>
            <a:spLocks noGrp="1"/>
          </p:cNvSpPr>
          <p:nvPr>
            <p:ph type="body" idx="1"/>
          </p:nvPr>
        </p:nvSpPr>
        <p:spPr/>
        <p:txBody>
          <a:bodyPr/>
          <a:lstStyle/>
          <a:p>
            <a:r>
              <a:rPr lang="en-US" b="0" i="0" dirty="0"/>
              <a:t>Next the Girl Scout will determine how the customer will receive their cookies. If using the troop app, like at a cookie booth, the most likely way is “Give cookies to customer’s now”. The other options are available but are less likely to be used through the mobile app. Once the “Give cookies to customer now” option is selected, the Girl Scout can now choose if they are at a booth or not. If at a booth is selected, the Girl Scout will be able to select which booth the troop is at. Then they will click continue. </a:t>
            </a:r>
          </a:p>
        </p:txBody>
      </p:sp>
      <p:sp>
        <p:nvSpPr>
          <p:cNvPr id="4" name="Slide Number Placeholder 3">
            <a:extLst>
              <a:ext uri="{FF2B5EF4-FFF2-40B4-BE49-F238E27FC236}">
                <a16:creationId xmlns:a16="http://schemas.microsoft.com/office/drawing/2014/main" id="{3F31F7F9-AC3A-6546-71BA-8036DB409E22}"/>
              </a:ext>
            </a:extLst>
          </p:cNvPr>
          <p:cNvSpPr>
            <a:spLocks noGrp="1"/>
          </p:cNvSpPr>
          <p:nvPr>
            <p:ph type="sldNum" sz="quarter" idx="5"/>
          </p:nvPr>
        </p:nvSpPr>
        <p:spPr/>
        <p:txBody>
          <a:bodyPr/>
          <a:lstStyle/>
          <a:p>
            <a:fld id="{0869097E-50E7-4AF5-9655-4B81643C6CB7}" type="slidenum">
              <a:rPr lang="en-US" smtClean="0"/>
              <a:t>63</a:t>
            </a:fld>
            <a:endParaRPr lang="en-US"/>
          </a:p>
        </p:txBody>
      </p:sp>
    </p:spTree>
    <p:extLst>
      <p:ext uri="{BB962C8B-B14F-4D97-AF65-F5344CB8AC3E}">
        <p14:creationId xmlns:p14="http://schemas.microsoft.com/office/powerpoint/2010/main" val="37995258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9F33-3C5F-D909-DC49-6978A9081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3E5A5-C7D3-3B12-6875-EB3C79D5C9FC}"/>
              </a:ext>
            </a:extLst>
          </p:cNvPr>
          <p:cNvSpPr>
            <a:spLocks noGrp="1" noRot="1" noChangeAspect="1"/>
          </p:cNvSpPr>
          <p:nvPr>
            <p:ph type="sldImg"/>
          </p:nvPr>
        </p:nvSpPr>
        <p:spPr>
          <a:xfrm>
            <a:off x="685800" y="887413"/>
            <a:ext cx="5486400" cy="3086100"/>
          </a:xfrm>
        </p:spPr>
      </p:sp>
      <p:sp>
        <p:nvSpPr>
          <p:cNvPr id="3" name="Notes Placeholder 2">
            <a:extLst>
              <a:ext uri="{FF2B5EF4-FFF2-40B4-BE49-F238E27FC236}">
                <a16:creationId xmlns:a16="http://schemas.microsoft.com/office/drawing/2014/main" id="{5EF4B24E-14F4-1D6C-44CB-D13A4ACBF828}"/>
              </a:ext>
            </a:extLst>
          </p:cNvPr>
          <p:cNvSpPr>
            <a:spLocks noGrp="1"/>
          </p:cNvSpPr>
          <p:nvPr>
            <p:ph type="body" idx="1"/>
          </p:nvPr>
        </p:nvSpPr>
        <p:spPr/>
        <p:txBody>
          <a:bodyPr/>
          <a:lstStyle/>
          <a:p>
            <a:r>
              <a:rPr lang="en-US" b="0" i="0" dirty="0"/>
              <a:t>Next the Girl Scout will ask the customer how they would like to pay for their order. The customer can choose Credit Card, PayPal or Venmo. The PayPal/Venmo options are only available through the mobile app when the Give Cookies to Customer Now option has been selected. If the customer chose PayPal or Venmo and the Girl Scout has selected that option and clicked Place Order , a QR Code will appear n the GS mobile device. Next, the Girl Scout can turn the phone around and the customer can scan the QR code with their phone to pay with their PayPal/Venmo account. </a:t>
            </a:r>
            <a:endParaRPr lang="en-US" b="0" i="1" dirty="0"/>
          </a:p>
        </p:txBody>
      </p:sp>
      <p:sp>
        <p:nvSpPr>
          <p:cNvPr id="4" name="Slide Number Placeholder 3">
            <a:extLst>
              <a:ext uri="{FF2B5EF4-FFF2-40B4-BE49-F238E27FC236}">
                <a16:creationId xmlns:a16="http://schemas.microsoft.com/office/drawing/2014/main" id="{F1A3155E-94B4-CC54-D3C3-0AAA208857E2}"/>
              </a:ext>
            </a:extLst>
          </p:cNvPr>
          <p:cNvSpPr>
            <a:spLocks noGrp="1"/>
          </p:cNvSpPr>
          <p:nvPr>
            <p:ph type="sldNum" sz="quarter" idx="5"/>
          </p:nvPr>
        </p:nvSpPr>
        <p:spPr/>
        <p:txBody>
          <a:bodyPr/>
          <a:lstStyle/>
          <a:p>
            <a:fld id="{0869097E-50E7-4AF5-9655-4B81643C6CB7}" type="slidenum">
              <a:rPr lang="en-US" smtClean="0"/>
              <a:t>64</a:t>
            </a:fld>
            <a:endParaRPr lang="en-US"/>
          </a:p>
        </p:txBody>
      </p:sp>
    </p:spTree>
    <p:extLst>
      <p:ext uri="{BB962C8B-B14F-4D97-AF65-F5344CB8AC3E}">
        <p14:creationId xmlns:p14="http://schemas.microsoft.com/office/powerpoint/2010/main" val="20206378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1DB17-C82D-5D52-167C-DC2717E1B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034F5-B1FB-FC49-0716-E26834517B55}"/>
              </a:ext>
            </a:extLst>
          </p:cNvPr>
          <p:cNvSpPr>
            <a:spLocks noGrp="1" noRot="1" noChangeAspect="1"/>
          </p:cNvSpPr>
          <p:nvPr>
            <p:ph type="sldImg"/>
          </p:nvPr>
        </p:nvSpPr>
        <p:spPr>
          <a:xfrm>
            <a:off x="685800" y="887413"/>
            <a:ext cx="5486400" cy="3086100"/>
          </a:xfrm>
        </p:spPr>
      </p:sp>
      <p:sp>
        <p:nvSpPr>
          <p:cNvPr id="3" name="Notes Placeholder 2">
            <a:extLst>
              <a:ext uri="{FF2B5EF4-FFF2-40B4-BE49-F238E27FC236}">
                <a16:creationId xmlns:a16="http://schemas.microsoft.com/office/drawing/2014/main" id="{97281D36-037E-E655-C6DB-08C1D27423E4}"/>
              </a:ext>
            </a:extLst>
          </p:cNvPr>
          <p:cNvSpPr>
            <a:spLocks noGrp="1"/>
          </p:cNvSpPr>
          <p:nvPr>
            <p:ph type="body" idx="1"/>
          </p:nvPr>
        </p:nvSpPr>
        <p:spPr/>
        <p:txBody>
          <a:bodyPr/>
          <a:lstStyle/>
          <a:p>
            <a:r>
              <a:rPr lang="en-US" b="0" i="0" dirty="0"/>
              <a:t>If the customer chose to pay by Credit Card, the Girl Scout will scroll down on the phone to enter the payment details. Once the payment details have been entered the Girl Scout can ask the customer if they would like to receive an email confirmation. While the customer details are optional now it is always good to ask and handy to have in case of any issues with the order. </a:t>
            </a:r>
          </a:p>
          <a:p>
            <a:endParaRPr lang="en-US" b="0" i="0" dirty="0"/>
          </a:p>
          <a:p>
            <a:r>
              <a:rPr lang="en-US" b="0" i="0" dirty="0"/>
              <a:t>If the customer chooses to pay with Venmo/</a:t>
            </a:r>
            <a:r>
              <a:rPr lang="en-US" b="0" i="0" dirty="0" err="1"/>
              <a:t>Paypal</a:t>
            </a:r>
            <a:r>
              <a:rPr lang="en-US" b="0" i="0" dirty="0"/>
              <a:t>, a QR code will pop up on the screen for the Girl Scout to show the customer. The customer will scan the QR code with their own mobile device and complete payment. Once payment is complete, the Girl Scouts mobile device will reflect this with a Thank You page.</a:t>
            </a:r>
            <a:endParaRPr lang="en-US" b="0" i="1" dirty="0"/>
          </a:p>
          <a:p>
            <a:endParaRPr lang="en-US" b="0" i="1" dirty="0"/>
          </a:p>
        </p:txBody>
      </p:sp>
      <p:sp>
        <p:nvSpPr>
          <p:cNvPr id="4" name="Slide Number Placeholder 3">
            <a:extLst>
              <a:ext uri="{FF2B5EF4-FFF2-40B4-BE49-F238E27FC236}">
                <a16:creationId xmlns:a16="http://schemas.microsoft.com/office/drawing/2014/main" id="{568A752D-EB82-0346-580D-7302B4FA92E0}"/>
              </a:ext>
            </a:extLst>
          </p:cNvPr>
          <p:cNvSpPr>
            <a:spLocks noGrp="1"/>
          </p:cNvSpPr>
          <p:nvPr>
            <p:ph type="sldNum" sz="quarter" idx="5"/>
          </p:nvPr>
        </p:nvSpPr>
        <p:spPr/>
        <p:txBody>
          <a:bodyPr/>
          <a:lstStyle/>
          <a:p>
            <a:fld id="{0869097E-50E7-4AF5-9655-4B81643C6CB7}" type="slidenum">
              <a:rPr lang="en-US" smtClean="0"/>
              <a:t>65</a:t>
            </a:fld>
            <a:endParaRPr lang="en-US"/>
          </a:p>
        </p:txBody>
      </p:sp>
    </p:spTree>
    <p:extLst>
      <p:ext uri="{BB962C8B-B14F-4D97-AF65-F5344CB8AC3E}">
        <p14:creationId xmlns:p14="http://schemas.microsoft.com/office/powerpoint/2010/main" val="30493597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148C7-19D1-5F0E-6BDB-5D3558BDE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91F13-79C4-E13F-93B4-0AE6DF5CD3A5}"/>
              </a:ext>
            </a:extLst>
          </p:cNvPr>
          <p:cNvSpPr>
            <a:spLocks noGrp="1" noRot="1" noChangeAspect="1"/>
          </p:cNvSpPr>
          <p:nvPr>
            <p:ph type="sldImg"/>
          </p:nvPr>
        </p:nvSpPr>
        <p:spPr>
          <a:xfrm>
            <a:off x="685800" y="887413"/>
            <a:ext cx="5486400" cy="3086100"/>
          </a:xfrm>
        </p:spPr>
      </p:sp>
      <p:sp>
        <p:nvSpPr>
          <p:cNvPr id="3" name="Notes Placeholder 2">
            <a:extLst>
              <a:ext uri="{FF2B5EF4-FFF2-40B4-BE49-F238E27FC236}">
                <a16:creationId xmlns:a16="http://schemas.microsoft.com/office/drawing/2014/main" id="{2A42C4A1-8A52-86E3-093E-A74D325BEB62}"/>
              </a:ext>
            </a:extLst>
          </p:cNvPr>
          <p:cNvSpPr>
            <a:spLocks noGrp="1"/>
          </p:cNvSpPr>
          <p:nvPr>
            <p:ph type="body" idx="1"/>
          </p:nvPr>
        </p:nvSpPr>
        <p:spPr/>
        <p:txBody>
          <a:bodyPr/>
          <a:lstStyle/>
          <a:p>
            <a:r>
              <a:rPr lang="en-US" b="0" i="0" dirty="0"/>
              <a:t>From the home screen, users can view all the orders </a:t>
            </a:r>
            <a:r>
              <a:rPr lang="en-US" b="0" i="0"/>
              <a:t>placed through</a:t>
            </a:r>
            <a:r>
              <a:rPr lang="en-US" b="0" i="0" dirty="0"/>
              <a:t> the troop’s cookie site as well as through the mobile app by scrolling down to the all-orders section. To view the orders in a specific category, click on the green arrow to the right to bring up all the orders. Then click on the order you want to view. If the order is an in-person deliver order users can approve or decline the order from the app. Leaders should have a conversation with parents regarding the process of approving orders placed on the troop site, since all users will be able to approve these orders. </a:t>
            </a:r>
          </a:p>
          <a:p>
            <a:endParaRPr lang="en-US" b="0" i="0" dirty="0"/>
          </a:p>
        </p:txBody>
      </p:sp>
      <p:sp>
        <p:nvSpPr>
          <p:cNvPr id="4" name="Slide Number Placeholder 3">
            <a:extLst>
              <a:ext uri="{FF2B5EF4-FFF2-40B4-BE49-F238E27FC236}">
                <a16:creationId xmlns:a16="http://schemas.microsoft.com/office/drawing/2014/main" id="{132AF358-7A05-4278-D894-1373AE625A61}"/>
              </a:ext>
            </a:extLst>
          </p:cNvPr>
          <p:cNvSpPr>
            <a:spLocks noGrp="1"/>
          </p:cNvSpPr>
          <p:nvPr>
            <p:ph type="sldNum" sz="quarter" idx="5"/>
          </p:nvPr>
        </p:nvSpPr>
        <p:spPr/>
        <p:txBody>
          <a:bodyPr/>
          <a:lstStyle/>
          <a:p>
            <a:fld id="{0869097E-50E7-4AF5-9655-4B81643C6CB7}" type="slidenum">
              <a:rPr lang="en-US" smtClean="0"/>
              <a:t>66</a:t>
            </a:fld>
            <a:endParaRPr lang="en-US"/>
          </a:p>
        </p:txBody>
      </p:sp>
    </p:spTree>
    <p:extLst>
      <p:ext uri="{BB962C8B-B14F-4D97-AF65-F5344CB8AC3E}">
        <p14:creationId xmlns:p14="http://schemas.microsoft.com/office/powerpoint/2010/main" val="27526658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sz="900" dirty="0">
                <a:latin typeface="Palatino Linotype"/>
              </a:rPr>
              <a:t>We are almost to the end of our Digital Cookie </a:t>
            </a:r>
            <a:r>
              <a:rPr lang="en-US" sz="900">
                <a:latin typeface="Palatino Linotype"/>
              </a:rPr>
              <a:t>information</a:t>
            </a:r>
            <a:r>
              <a:rPr lang="en-US" sz="900" dirty="0">
                <a:latin typeface="Palatino Linotype"/>
              </a:rPr>
              <a:t>! We know this is a lot of information to absorb, but rest assured, there is plenty of help available. The first resource we want to highlight is the help functions built into the site. If you or a family needs help with logging in, </a:t>
            </a:r>
            <a:endParaRPr lang="en-US" sz="900">
              <a:latin typeface="Palatino Linotype" panose="02040502050505030304" pitchFamily="18" charset="0"/>
            </a:endParaRPr>
          </a:p>
          <a:p>
            <a:pPr marL="0" indent="0">
              <a:buFont typeface="Arial" panose="020B0604020202020204" pitchFamily="34" charset="0"/>
              <a:buNone/>
            </a:pPr>
            <a:endParaRPr lang="en-US" sz="900">
              <a:latin typeface="Palatino Linotype" panose="02040502050505030304" pitchFamily="18" charset="0"/>
            </a:endParaRPr>
          </a:p>
          <a:p>
            <a:r>
              <a:rPr lang="en-US" sz="900" dirty="0">
                <a:latin typeface="Palatino Linotype"/>
              </a:rPr>
              <a:t>Click “Need help to log in” if…: </a:t>
            </a:r>
            <a:endParaRPr lang="en-US" sz="900">
              <a:latin typeface="Palatino Linotype" panose="02040502050505030304" pitchFamily="18" charset="0"/>
            </a:endParaRPr>
          </a:p>
          <a:p>
            <a:pPr marL="513715" lvl="1" indent="-171450">
              <a:buFont typeface="Arial" panose="020B0604020202020204" pitchFamily="34" charset="0"/>
              <a:buChar char="•"/>
            </a:pPr>
            <a:r>
              <a:rPr lang="en-US" sz="900" dirty="0">
                <a:latin typeface="Palatino Linotype"/>
              </a:rPr>
              <a:t>you didn’t receive your registration email and you want to check which email address is on file. </a:t>
            </a:r>
            <a:endParaRPr lang="en-US" sz="900">
              <a:latin typeface="Palatino Linotype" panose="02040502050505030304" pitchFamily="18" charset="0"/>
            </a:endParaRPr>
          </a:p>
          <a:p>
            <a:pPr marL="513715" lvl="1" indent="-171450">
              <a:buFont typeface="Arial" panose="020B0604020202020204" pitchFamily="34" charset="0"/>
              <a:buChar char="•"/>
            </a:pPr>
            <a:r>
              <a:rPr lang="en-US" sz="900" dirty="0">
                <a:latin typeface="Palatino Linotype"/>
              </a:rPr>
              <a:t>Forgot your password</a:t>
            </a:r>
          </a:p>
          <a:p>
            <a:pPr marL="171450" lvl="0" indent="-171450">
              <a:buFont typeface="Arial" panose="020B0604020202020204" pitchFamily="34" charset="0"/>
              <a:buChar char="•"/>
            </a:pPr>
            <a:r>
              <a:rPr lang="en-US" sz="900" dirty="0">
                <a:latin typeface="Palatino Linotype"/>
              </a:rPr>
              <a:t>Then, you can also click Help at the bottom of the page to go to the Help Center.</a:t>
            </a:r>
          </a:p>
          <a:p>
            <a:pPr marL="171450" lvl="0" indent="-171450">
              <a:buFont typeface="Arial" panose="020B0604020202020204" pitchFamily="34" charset="0"/>
              <a:buChar char="•"/>
            </a:pPr>
            <a:endParaRPr lang="en-US" sz="900">
              <a:latin typeface="Palatino Linotype" panose="02040502050505030304" pitchFamily="18" charset="0"/>
            </a:endParaRPr>
          </a:p>
          <a:p>
            <a:r>
              <a:rPr lang="en-US" sz="900" dirty="0">
                <a:latin typeface="Palatino Linotype"/>
              </a:rPr>
              <a:t>On each page in Digital Cookie, you’ll see a tips icon or a need help drop-down arrow directing you or the family to the help resources that are available, so they can self-serve if they need additional support or find themselves stuck. </a:t>
            </a:r>
            <a:endParaRPr lang="en-US" dirty="0"/>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6007349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cs typeface="Calibri"/>
            </a:endParaRPr>
          </a:p>
          <a:p>
            <a:pPr marL="0" indent="0">
              <a:buFont typeface="Arial" panose="020B0604020202020204" pitchFamily="34" charset="0"/>
              <a:buNone/>
            </a:pPr>
            <a:r>
              <a:rPr lang="en-US" dirty="0"/>
              <a:t>The help center in Digital Cookie has resources for families &amp; Girl Scouts, Volunteers, and customers too! Just select the role you need support on and then select the category to reveal all the options available.</a:t>
            </a:r>
            <a:endParaRPr lang="en-US" dirty="0">
              <a:cs typeface="Calibri"/>
            </a:endParaRPr>
          </a:p>
          <a:p>
            <a:pPr marL="171450" indent="-171450">
              <a:buFont typeface="Arial" panose="020B0604020202020204" pitchFamily="34" charset="0"/>
              <a:buChar char="•"/>
            </a:pPr>
            <a:r>
              <a:rPr lang="en-US" dirty="0"/>
              <a:t>Inside each category you’ll find detailed instructions, links to tip sheets, or video tutorials to help the user, whether it’s the family, troop, or a cookie customer.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10669830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cs typeface="Calibri"/>
            </a:endParaRPr>
          </a:p>
          <a:p>
            <a:pPr marL="171450" indent="-171450">
              <a:buFont typeface="Arial" panose="020B0604020202020204" pitchFamily="34" charset="0"/>
              <a:buChar char="•"/>
            </a:pPr>
            <a:r>
              <a:rPr lang="en-US" dirty="0">
                <a:latin typeface="Palatino Linotype"/>
              </a:rPr>
              <a:t>Still need help? Click on the Contact customer support link at the bottom of the Help center page.</a:t>
            </a:r>
          </a:p>
          <a:p>
            <a:pPr marL="171450" indent="-171450">
              <a:buFont typeface="Arial" panose="020B0604020202020204" pitchFamily="34" charset="0"/>
              <a:buChar char="•"/>
            </a:pPr>
            <a:r>
              <a:rPr lang="en-US" dirty="0">
                <a:latin typeface="Palatino Linotype"/>
              </a:rPr>
              <a:t>Click the topic you need help with and complete the form for more assistance. This process is very similar to the customer support section you’ll find when online shopping at major retailers.</a:t>
            </a:r>
          </a:p>
          <a:p>
            <a:pPr marL="171450" indent="-171450">
              <a:buFont typeface="Arial" panose="020B0604020202020204" pitchFamily="34" charset="0"/>
              <a:buChar char="•"/>
            </a:pPr>
            <a:r>
              <a:rPr lang="en-US" dirty="0">
                <a:latin typeface="Palatino Linotype"/>
              </a:rPr>
              <a:t>Want to talk to a live agent? Click on the Live Chat button during business hours to chat with a Digital Cookie customer support agent.</a:t>
            </a:r>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Girl Scout Display Light"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Girl Scout Display Light" panose="02020003000000000000" pitchFamily="18" charset="0"/>
              <a:ea typeface="+mn-ea"/>
              <a:cs typeface="+mn-cs"/>
            </a:endParaRPr>
          </a:p>
        </p:txBody>
      </p:sp>
    </p:spTree>
    <p:extLst>
      <p:ext uri="{BB962C8B-B14F-4D97-AF65-F5344CB8AC3E}">
        <p14:creationId xmlns:p14="http://schemas.microsoft.com/office/powerpoint/2010/main" val="405311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spcAft>
                <a:spcPts val="105"/>
              </a:spcAft>
            </a:pPr>
            <a:r>
              <a:rPr lang="en-US" sz="1900" kern="100" dirty="0">
                <a:solidFill>
                  <a:srgbClr val="000000"/>
                </a:solidFill>
                <a:latin typeface="Calibri" panose="020F0502020204030204" pitchFamily="34" charset="0"/>
                <a:ea typeface="Calibri" panose="020F0502020204030204" pitchFamily="34" charset="0"/>
                <a:cs typeface="Calibri" panose="020F0502020204030204" pitchFamily="34" charset="0"/>
              </a:rPr>
              <a:t>After taking in feedback from families, volunteers, and </a:t>
            </a:r>
            <a:r>
              <a:rPr lang="en-US" sz="1900" kern="100">
                <a:solidFill>
                  <a:srgbClr val="000000"/>
                </a:solidFill>
                <a:latin typeface="Calibri" panose="020F0502020204030204" pitchFamily="34" charset="0"/>
                <a:ea typeface="Calibri" panose="020F0502020204030204" pitchFamily="34" charset="0"/>
                <a:cs typeface="Calibri" panose="020F0502020204030204" pitchFamily="34" charset="0"/>
              </a:rPr>
              <a:t>our own </a:t>
            </a:r>
            <a:r>
              <a:rPr lang="en-US" sz="1900" kern="100" dirty="0">
                <a:solidFill>
                  <a:srgbClr val="000000"/>
                </a:solidFill>
                <a:latin typeface="Calibri" panose="020F0502020204030204" pitchFamily="34" charset="0"/>
                <a:ea typeface="Calibri" panose="020F0502020204030204" pitchFamily="34" charset="0"/>
                <a:cs typeface="Calibri" panose="020F0502020204030204" pitchFamily="34" charset="0"/>
              </a:rPr>
              <a:t>council staff, the Digital Cookie team at GSUSA has worked on smoothing out the Girl Scout &amp; Troop experience for 2025.</a:t>
            </a:r>
            <a:endParaRPr lang="en-US" sz="1900" kern="1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105"/>
              </a:spcAft>
            </a:pPr>
            <a:r>
              <a:rPr lang="en-US" sz="19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1900" kern="1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105"/>
              </a:spcAft>
            </a:pPr>
            <a:r>
              <a:rPr lang="en-US" sz="1900" kern="100" dirty="0">
                <a:solidFill>
                  <a:srgbClr val="000000"/>
                </a:solidFill>
                <a:latin typeface="Calibri" panose="020F0502020204030204" pitchFamily="34" charset="0"/>
                <a:ea typeface="Calibri" panose="020F0502020204030204" pitchFamily="34" charset="0"/>
                <a:cs typeface="Calibri" panose="020F0502020204030204" pitchFamily="34" charset="0"/>
              </a:rPr>
              <a:t>The updates they’ve made, which we will cover in this section, focus on user access, faster updates, and expanding payment options in the mobile app. </a:t>
            </a:r>
            <a:endParaRPr lang="en-US" sz="1900" kern="1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7</a:t>
            </a:fld>
            <a:endParaRPr lang="en-US"/>
          </a:p>
        </p:txBody>
      </p:sp>
    </p:spTree>
    <p:extLst>
      <p:ext uri="{BB962C8B-B14F-4D97-AF65-F5344CB8AC3E}">
        <p14:creationId xmlns:p14="http://schemas.microsoft.com/office/powerpoint/2010/main" val="24701428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Volunteers use Smart Cookies to manage the troop's inventory, sales, and order rewards.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Girl Scouts use DC to engage in online sales, such as sending marketing emails and sharing their unique sales links for online orders for in-person delivery and/or shipped cookie sales.</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Troops use DC to set up their troop site to: take booth payments with the mobile app, be included in the Cookie Finder for shipped sales, monitor online sales, refund orders if needed, and the option for booth pre-paid pick up &amp; delivery sales.</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Both Troops &amp; GS use the Mobile app to process CC/V/PP payments for booth sales. GS will also use it for any cookies on hand sales.</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Be sure to </a:t>
            </a:r>
            <a:r>
              <a:rPr lang="en-US" sz="1200" dirty="0">
                <a:effectLst/>
                <a:latin typeface="Girl Scout Display Light" panose="02020003000000000000" pitchFamily="18" charset="0"/>
              </a:rPr>
              <a:t>f</a:t>
            </a:r>
            <a:r>
              <a:rPr lang="en-US" sz="1200" dirty="0">
                <a:latin typeface="Girl Scout Display Light" panose="02020003000000000000" pitchFamily="18" charset="0"/>
              </a:rPr>
              <a:t>amiliarize yourself AND families with the Smart Cookies &amp; Digital Cookie learning resources</a:t>
            </a:r>
          </a:p>
          <a:p>
            <a:endParaRPr lang="en-US" b="1" dirty="0">
              <a:latin typeface="Calibri"/>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70</a:t>
            </a:fld>
            <a:endParaRPr lang="en-US"/>
          </a:p>
        </p:txBody>
      </p:sp>
    </p:spTree>
    <p:extLst>
      <p:ext uri="{BB962C8B-B14F-4D97-AF65-F5344CB8AC3E}">
        <p14:creationId xmlns:p14="http://schemas.microsoft.com/office/powerpoint/2010/main" val="28590719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defTabSz="931717">
              <a:defRPr/>
            </a:pPr>
            <a:r>
              <a:rPr lang="en-US" sz="1800" dirty="0">
                <a:latin typeface="Girl Scout Display Light"/>
                <a:ea typeface="Calibri" panose="020F0502020204030204" pitchFamily="34" charset="0"/>
                <a:cs typeface="Times New Roman" panose="02020603050405020304" pitchFamily="18" charset="0"/>
              </a:rPr>
              <a:t>And that concludes the final portion of our Troop Cookie Manager online trainings for 2025. Thank you for taking on this important role. Your hard work and dedication is what makes the Cookie Program possible, and we couldn’t do it without you! Our team at River Valleys are ready to support you, please </a:t>
            </a:r>
            <a:r>
              <a:rPr lang="en-US" sz="1200" dirty="0">
                <a:latin typeface="Girl Scout Display Light"/>
                <a:ea typeface="Calibri" panose="020F0502020204030204" pitchFamily="34" charset="0"/>
                <a:cs typeface="Times New Roman" panose="02020603050405020304" pitchFamily="18" charset="0"/>
              </a:rPr>
              <a:t>don’t hesitate to reach out if you have questions or concerns. </a:t>
            </a:r>
            <a:endParaRPr lang="en-US" dirty="0"/>
          </a:p>
          <a:p>
            <a:pPr defTabSz="931717">
              <a:defRPr/>
            </a:pPr>
            <a:endParaRPr lang="en-US" sz="1800" dirty="0">
              <a:latin typeface="Girl Scout Display Light"/>
              <a:ea typeface="Calibri" panose="020F0502020204030204" pitchFamily="34" charset="0"/>
              <a:cs typeface="Times New Roman" panose="02020603050405020304" pitchFamily="18" charset="0"/>
            </a:endParaRPr>
          </a:p>
          <a:p>
            <a:pPr defTabSz="931717">
              <a:defRPr/>
            </a:pPr>
            <a:endParaRPr lang="en-US" sz="1800" dirty="0">
              <a:latin typeface="Girl Scout Display Light"/>
              <a:cs typeface="Calibri"/>
            </a:endParaRPr>
          </a:p>
          <a:p>
            <a:endParaRPr lang="en-US" dirty="0"/>
          </a:p>
        </p:txBody>
      </p:sp>
      <p:sp>
        <p:nvSpPr>
          <p:cNvPr id="4" name="Slide Number Placeholder 3"/>
          <p:cNvSpPr>
            <a:spLocks noGrp="1"/>
          </p:cNvSpPr>
          <p:nvPr>
            <p:ph type="sldNum" sz="quarter" idx="5"/>
          </p:nvPr>
        </p:nvSpPr>
        <p:spPr/>
        <p:txBody>
          <a:bodyPr/>
          <a:lstStyle/>
          <a:p>
            <a:fld id="{3CAA5598-CAF2-44EB-AE12-77321B1DA8BB}" type="slidenum">
              <a:rPr lang="en-US" smtClean="0"/>
              <a:t>71</a:t>
            </a:fld>
            <a:endParaRPr lang="en-US"/>
          </a:p>
        </p:txBody>
      </p:sp>
    </p:spTree>
    <p:extLst>
      <p:ext uri="{BB962C8B-B14F-4D97-AF65-F5344CB8AC3E}">
        <p14:creationId xmlns:p14="http://schemas.microsoft.com/office/powerpoint/2010/main" val="4012502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pPr>
              <a:lnSpc>
                <a:spcPct val="107000"/>
              </a:lnSpc>
              <a:spcAft>
                <a:spcPts val="827"/>
              </a:spcAft>
            </a:pPr>
            <a:r>
              <a:rPr lang="en-US" sz="1900" kern="100" dirty="0">
                <a:latin typeface="Calibri" panose="020F0502020204030204" pitchFamily="34" charset="0"/>
                <a:ea typeface="Calibri" panose="020F0502020204030204" pitchFamily="34" charset="0"/>
                <a:cs typeface="Arial" panose="020B0604020202020204" pitchFamily="34" charset="0"/>
              </a:rPr>
              <a:t>Here at Girl Scouts River Valleys we have also worked hard to revamp our online systems resources for 2025! We’re excited to introduce the new Online Cookie Systems Guide—a one-stop hub on Cookie Central for Smart Cookies and Digital Cookie. This guide includes updated instructions, videos, and a new feature called Digital Cookie Connections, which explains where the two systems align. You’ll find the Digital Cookie Connections in the Smart Cookies information. For example, you can now learn how to use reports to compare Digital Cookie and Smart Cookies data or view Girl Scout Digital Cookie sales directly in Smart Cookies.​</a:t>
            </a:r>
          </a:p>
          <a:p>
            <a:pPr>
              <a:lnSpc>
                <a:spcPct val="107000"/>
              </a:lnSpc>
              <a:spcAft>
                <a:spcPts val="827"/>
              </a:spcAft>
            </a:pPr>
            <a:r>
              <a:rPr lang="en-US" sz="1900" kern="100" dirty="0">
                <a:latin typeface="Calibri" panose="020F0502020204030204" pitchFamily="34" charset="0"/>
                <a:ea typeface="Calibri" panose="020F0502020204030204" pitchFamily="34" charset="0"/>
                <a:cs typeface="Arial" panose="020B0604020202020204" pitchFamily="34" charset="0"/>
              </a:rPr>
              <a:t> </a:t>
            </a:r>
          </a:p>
          <a:p>
            <a:r>
              <a:rPr lang="en-US" sz="1900" dirty="0">
                <a:latin typeface="Calibri" panose="020F0502020204030204" pitchFamily="34" charset="0"/>
                <a:ea typeface="Calibri" panose="020F0502020204030204" pitchFamily="34" charset="0"/>
                <a:cs typeface="Arial" panose="020B0604020202020204" pitchFamily="34" charset="0"/>
              </a:rPr>
              <a:t>Alongside this guide, we’ll share timely reminders and tips in The Cookie Press. Don’t forget that you can reach out to your Community Product Leader too, who can share their own tips and tricks with you as you take on the cookie season.​</a:t>
            </a:r>
            <a:endParaRPr lang="en-US" dirty="0"/>
          </a:p>
        </p:txBody>
      </p:sp>
      <p:sp>
        <p:nvSpPr>
          <p:cNvPr id="4" name="Slide Number Placeholder 3"/>
          <p:cNvSpPr>
            <a:spLocks noGrp="1"/>
          </p:cNvSpPr>
          <p:nvPr>
            <p:ph type="sldNum" sz="quarter" idx="5"/>
          </p:nvPr>
        </p:nvSpPr>
        <p:spPr/>
        <p:txBody>
          <a:bodyPr/>
          <a:lstStyle/>
          <a:p>
            <a:fld id="{531818CD-EDDE-3746-B3F9-A3C79B1F99DB}" type="slidenum">
              <a:rPr lang="en-US" smtClean="0"/>
              <a:t>8</a:t>
            </a:fld>
            <a:endParaRPr lang="en-US"/>
          </a:p>
        </p:txBody>
      </p:sp>
    </p:spTree>
    <p:extLst>
      <p:ext uri="{BB962C8B-B14F-4D97-AF65-F5344CB8AC3E}">
        <p14:creationId xmlns:p14="http://schemas.microsoft.com/office/powerpoint/2010/main" val="1738789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5486400" cy="3086100"/>
          </a:xfrm>
        </p:spPr>
      </p:sp>
      <p:sp>
        <p:nvSpPr>
          <p:cNvPr id="3" name="Notes Placeholder 2"/>
          <p:cNvSpPr>
            <a:spLocks noGrp="1"/>
          </p:cNvSpPr>
          <p:nvPr>
            <p:ph type="body" idx="1"/>
          </p:nvPr>
        </p:nvSpPr>
        <p:spPr/>
        <p:txBody>
          <a:bodyPr/>
          <a:lstStyle/>
          <a:p>
            <a:r>
              <a:rPr lang="en-US"/>
              <a:t>Now, let’s focus on what’s new with Smart Cookies.. </a:t>
            </a:r>
          </a:p>
        </p:txBody>
      </p:sp>
      <p:sp>
        <p:nvSpPr>
          <p:cNvPr id="4" name="Slide Number Placeholder 3"/>
          <p:cNvSpPr>
            <a:spLocks noGrp="1"/>
          </p:cNvSpPr>
          <p:nvPr>
            <p:ph type="sldNum" sz="quarter" idx="5"/>
          </p:nvPr>
        </p:nvSpPr>
        <p:spPr/>
        <p:txBody>
          <a:bodyPr/>
          <a:lstStyle/>
          <a:p>
            <a:fld id="{531818CD-EDDE-3746-B3F9-A3C79B1F99DB}" type="slidenum">
              <a:rPr lang="en-US" smtClean="0"/>
              <a:t>9</a:t>
            </a:fld>
            <a:endParaRPr lang="en-US"/>
          </a:p>
        </p:txBody>
      </p:sp>
    </p:spTree>
    <p:extLst>
      <p:ext uri="{BB962C8B-B14F-4D97-AF65-F5344CB8AC3E}">
        <p14:creationId xmlns:p14="http://schemas.microsoft.com/office/powerpoint/2010/main" val="2377952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3.sv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52.svg"/><Relationship Id="rId4" Type="http://schemas.openxmlformats.org/officeDocument/2006/relationships/image" Target="../media/image5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20877" y="619338"/>
            <a:ext cx="5679007" cy="5679007"/>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16" y="558803"/>
            <a:ext cx="5740400" cy="57404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0878"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087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7874162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86046393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6150"/>
            <a:ext cx="4051271" cy="6879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150384699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1" y="-6150"/>
            <a:ext cx="4051271" cy="68792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3584975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1" y="-6150"/>
            <a:ext cx="4051271" cy="6879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2" y="2044162"/>
            <a:ext cx="366056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133" b="0" i="0" smtClean="0">
                <a:solidFill>
                  <a:schemeClr val="bg1"/>
                </a:solidFill>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185156133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262467"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79173637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34859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263035065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111435"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630263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633707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247903"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79045523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6347092" y="612648"/>
            <a:ext cx="5630333"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79809811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3467"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54001"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solidFill>
                  <a:schemeClr val="bg1"/>
                </a:solidFill>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6429127" y="612648"/>
            <a:ext cx="545084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46490171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6097588"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251004" y="612648"/>
            <a:ext cx="5635363"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222813" y="2044162"/>
            <a:ext cx="5650375"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2667" b="0" i="0" smtClean="0">
                <a:effectLst/>
                <a:latin typeface="Girl Scout Text Book"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br>
              <a:rPr lang="en-US"/>
            </a:br>
            <a:r>
              <a:rPr lang="en-US" err="1"/>
              <a:t>iste</a:t>
            </a:r>
            <a:r>
              <a:rPr lang="en-US"/>
              <a:t> </a:t>
            </a:r>
            <a:r>
              <a:rPr lang="en-US" err="1"/>
              <a:t>natus</a:t>
            </a:r>
            <a:r>
              <a:rPr lang="en-US"/>
              <a:t> error sit </a:t>
            </a:r>
            <a:r>
              <a:rPr lang="en-US" err="1"/>
              <a:t>voluptatem</a:t>
            </a:r>
            <a:r>
              <a:rPr lang="en-US"/>
              <a:t> </a:t>
            </a:r>
            <a:r>
              <a:rPr lang="en-US" err="1"/>
              <a:t>accusantium</a:t>
            </a:r>
            <a:r>
              <a:rPr lang="en-US"/>
              <a:t> </a:t>
            </a:r>
            <a:r>
              <a:rPr lang="en-US" err="1"/>
              <a:t>doloremque</a:t>
            </a:r>
            <a:r>
              <a:rPr lang="en-US"/>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6337469" y="624972"/>
            <a:ext cx="5629464"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a:t>Click icon to add image</a:t>
            </a:r>
          </a:p>
        </p:txBody>
      </p:sp>
    </p:spTree>
    <p:extLst>
      <p:ext uri="{BB962C8B-B14F-4D97-AF65-F5344CB8AC3E}">
        <p14:creationId xmlns:p14="http://schemas.microsoft.com/office/powerpoint/2010/main" val="17048298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3792895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23055711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1655298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525459" y="482600"/>
            <a:ext cx="11141083"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9168530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251671426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1782175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511796" y="482600"/>
            <a:ext cx="11168408"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tx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623245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solidFill>
                  <a:schemeClr val="bg1"/>
                </a:solidFill>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27654037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75851536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3070709" y="-2085491"/>
            <a:ext cx="6096000" cy="11232181"/>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b="0" i="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342900" y="2044162"/>
            <a:ext cx="11506200" cy="2769681"/>
          </a:xfrm>
        </p:spPr>
        <p:txBody>
          <a:bodyPr lIns="182880" rIns="182880" anchor="ctr"/>
          <a:lstStyle>
            <a:lvl1pPr marL="0" marR="0" indent="0" algn="ctr" defTabSz="914354" rtl="0" eaLnBrk="1" fontAlgn="auto" latinLnBrk="0" hangingPunct="1">
              <a:lnSpc>
                <a:spcPct val="90000"/>
              </a:lnSpc>
              <a:spcBef>
                <a:spcPct val="0"/>
              </a:spcBef>
              <a:spcAft>
                <a:spcPts val="0"/>
              </a:spcAft>
              <a:buClrTx/>
              <a:buSzTx/>
              <a:buFontTx/>
              <a:buNone/>
              <a:tabLst/>
              <a:defRPr lang="en-US" sz="3200" b="0" i="0" smtClean="0">
                <a:effectLst/>
                <a:latin typeface="Girl Scout Display Light" panose="02020003000000000000" pitchFamily="18" charset="0"/>
              </a:defRPr>
            </a:lvl1pPr>
          </a:lstStyle>
          <a:p>
            <a:r>
              <a:rPr lang="en-US"/>
              <a:t>Type here to enter text.</a:t>
            </a:r>
            <a:br>
              <a:rPr lang="en-US"/>
            </a:br>
            <a:r>
              <a:rPr lang="en-US"/>
              <a:t>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a:t>
            </a:r>
            <a:br>
              <a:rPr lang="en-US"/>
            </a:br>
            <a:r>
              <a:rPr lang="en-US"/>
              <a:t>error sit </a:t>
            </a:r>
            <a:r>
              <a:rPr lang="en-US" err="1"/>
              <a:t>voluptatem</a:t>
            </a:r>
            <a:r>
              <a:rPr lang="en-US"/>
              <a:t> </a:t>
            </a:r>
            <a:r>
              <a:rPr lang="en-US" err="1"/>
              <a:t>accusantium</a:t>
            </a:r>
            <a:r>
              <a:rPr lang="en-US"/>
              <a:t> </a:t>
            </a:r>
            <a:r>
              <a:rPr lang="en-US" err="1"/>
              <a:t>doloremque</a:t>
            </a:r>
            <a:r>
              <a:rPr lang="en-US"/>
              <a:t>.</a:t>
            </a:r>
          </a:p>
        </p:txBody>
      </p:sp>
    </p:spTree>
    <p:extLst>
      <p:ext uri="{BB962C8B-B14F-4D97-AF65-F5344CB8AC3E}">
        <p14:creationId xmlns:p14="http://schemas.microsoft.com/office/powerpoint/2010/main" val="33581619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50283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2099"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24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000000"/>
                </a:solidFill>
                <a:effectLst/>
                <a:uLnTx/>
                <a:uFillTx/>
                <a:latin typeface="Girl Scout Display Light" panose="02020003000000000000" pitchFamily="18" charset="0"/>
                <a:ea typeface="+mj-ea"/>
                <a:cs typeface="+mj-cs"/>
              </a:rPr>
              <a:t>Agenda</a:t>
            </a:r>
            <a:endParaRPr lang="en-US" sz="5867" b="0" i="0">
              <a:latin typeface="Girl Scout Display Light" panose="02020003000000000000" pitchFamily="18" charset="0"/>
            </a:endParaRPr>
          </a:p>
        </p:txBody>
      </p:sp>
    </p:spTree>
    <p:extLst>
      <p:ext uri="{BB962C8B-B14F-4D97-AF65-F5344CB8AC3E}">
        <p14:creationId xmlns:p14="http://schemas.microsoft.com/office/powerpoint/2010/main" val="129104654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6324600" y="914400"/>
            <a:ext cx="5613400" cy="5029200"/>
          </a:xfrm>
        </p:spPr>
        <p:txBody>
          <a:bodyPr anchor="ctr">
            <a:normAutofit/>
          </a:bodyPr>
          <a:lstStyle>
            <a:lvl1pPr marL="0" indent="0" algn="ctr">
              <a:lnSpc>
                <a:spcPct val="100000"/>
              </a:lnSpc>
              <a:buNone/>
              <a:defRPr sz="2400" b="0" i="0">
                <a:solidFill>
                  <a:schemeClr val="tx1"/>
                </a:solidFill>
                <a:latin typeface="Girl Scout Text Book" panose="02020003000000000000" pitchFamily="18" charset="0"/>
              </a:defRPr>
            </a:lvl1pPr>
            <a:lvl2pPr algn="ctr">
              <a:lnSpc>
                <a:spcPct val="100000"/>
              </a:lnSpc>
              <a:defRPr sz="2400" b="0" i="0">
                <a:solidFill>
                  <a:schemeClr val="tx1"/>
                </a:solidFill>
                <a:latin typeface="Girl Scout Text Book" panose="02020003000000000000" pitchFamily="18" charset="0"/>
              </a:defRPr>
            </a:lvl2pPr>
            <a:lvl3pPr algn="ctr">
              <a:lnSpc>
                <a:spcPct val="100000"/>
              </a:lnSpc>
              <a:defRPr sz="2400" b="0" i="0">
                <a:solidFill>
                  <a:schemeClr val="tx1"/>
                </a:solidFill>
                <a:latin typeface="Girl Scout Text Book" panose="02020003000000000000" pitchFamily="18" charset="0"/>
              </a:defRPr>
            </a:lvl3pPr>
            <a:lvl4pPr algn="ctr">
              <a:lnSpc>
                <a:spcPct val="100000"/>
              </a:lnSpc>
              <a:defRPr sz="2400" b="0" i="0">
                <a:solidFill>
                  <a:schemeClr val="tx1"/>
                </a:solidFill>
                <a:latin typeface="Girl Scout Text Book" panose="02020003000000000000" pitchFamily="18" charset="0"/>
              </a:defRPr>
            </a:lvl4pPr>
            <a:lvl5pPr algn="ctr">
              <a:lnSpc>
                <a:spcPct val="100000"/>
              </a:lnSpc>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914400"/>
            <a:ext cx="5652625" cy="5029200"/>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254001" y="0"/>
            <a:ext cx="5638800" cy="342901"/>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38830023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36375092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Girl Scout Text Book" panose="02020003000000000000" pitchFamily="18" charset="0"/>
              </a:defRPr>
            </a:lvl1pPr>
            <a:lvl2pPr algn="ctr">
              <a:defRPr sz="2400" b="0" i="0">
                <a:solidFill>
                  <a:schemeClr val="tx1"/>
                </a:solidFill>
                <a:latin typeface="Girl Scout Text Book" panose="02020003000000000000" pitchFamily="18" charset="0"/>
              </a:defRPr>
            </a:lvl2pPr>
            <a:lvl3pPr algn="ctr">
              <a:defRPr sz="2400" b="0" i="0">
                <a:solidFill>
                  <a:schemeClr val="tx1"/>
                </a:solidFill>
                <a:latin typeface="Girl Scout Text Book" panose="02020003000000000000" pitchFamily="18" charset="0"/>
              </a:defRPr>
            </a:lvl3pPr>
            <a:lvl4pPr algn="ctr">
              <a:defRPr sz="2400" b="0" i="0">
                <a:solidFill>
                  <a:schemeClr val="tx1"/>
                </a:solidFill>
                <a:latin typeface="Girl Scout Text Book" panose="02020003000000000000" pitchFamily="18" charset="0"/>
              </a:defRPr>
            </a:lvl4pPr>
            <a:lvl5pPr algn="ctr">
              <a:defRPr sz="24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240176" y="482600"/>
            <a:ext cx="11697825" cy="2820043"/>
          </a:xfrm>
        </p:spPr>
        <p:txBody>
          <a:bodyPr anchor="ctr"/>
          <a:lstStyle>
            <a:lvl1pPr algn="ctr">
              <a:defRPr sz="3200" b="0" i="0">
                <a:solidFill>
                  <a:schemeClr val="tx1"/>
                </a:solidFill>
                <a:latin typeface="Girl Scout Display Light" panose="02020003000000000000" pitchFamily="18" charset="0"/>
              </a:defRPr>
            </a:lvl1pPr>
          </a:lstStyle>
          <a:p>
            <a:r>
              <a:rPr lang="en-US"/>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32990711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395970306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2430" y="619338"/>
            <a:ext cx="5679007" cy="5679007"/>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71060" y="3439143"/>
            <a:ext cx="5638800" cy="1123952"/>
          </a:xfrm>
        </p:spPr>
        <p:txBody>
          <a:bodyPr lIns="0" anchor="t">
            <a:noAutofit/>
          </a:bodyPr>
          <a:lstStyle>
            <a:lvl1pPr marL="0" marR="0" indent="0" algn="ctr" defTabSz="914354" rtl="0" eaLnBrk="1" fontAlgn="auto" latinLnBrk="0" hangingPunct="1">
              <a:lnSpc>
                <a:spcPct val="150000"/>
              </a:lnSpc>
              <a:spcBef>
                <a:spcPts val="0"/>
              </a:spcBef>
              <a:spcAft>
                <a:spcPts val="0"/>
              </a:spcAft>
              <a:buClrTx/>
              <a:buSzTx/>
              <a:buFont typeface="Arial" panose="020B0604020202020204" pitchFamily="34" charset="0"/>
              <a:buNone/>
              <a:tabLst/>
              <a:defRPr sz="1400" b="0" i="0">
                <a:solidFill>
                  <a:schemeClr val="tx1"/>
                </a:solidFill>
                <a:latin typeface="Girl Scout Text Book" panose="02020003000000000000" pitchFamily="18" charset="0"/>
              </a:defRPr>
            </a:lvl1pPr>
          </a:lstStyle>
          <a:p>
            <a:r>
              <a:rPr lang="en-US"/>
              <a:t>Presenter Name:</a:t>
            </a:r>
            <a:br>
              <a:rPr lang="en-US"/>
            </a:br>
            <a:r>
              <a:rPr lang="en-US"/>
              <a:t>Presenter Title:</a:t>
            </a:r>
            <a:br>
              <a:rPr lang="en-US"/>
            </a:br>
            <a:r>
              <a:rPr lang="en-US"/>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71062" y="2508997"/>
            <a:ext cx="5650375" cy="920003"/>
          </a:xfrm>
        </p:spPr>
        <p:txBody>
          <a:bodyPr lIns="0" anchor="b"/>
          <a:lstStyle>
            <a:lvl1pPr algn="ctr">
              <a:defRPr sz="4267" b="0" i="0">
                <a:solidFill>
                  <a:schemeClr val="tx1"/>
                </a:solidFill>
                <a:latin typeface="Girl Scout Display Light" panose="02020003000000000000" pitchFamily="18" charset="0"/>
              </a:defRPr>
            </a:lvl1pPr>
          </a:lstStyle>
          <a:p>
            <a:r>
              <a:rPr lang="en-US"/>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76568" y="558803"/>
            <a:ext cx="5740400" cy="5740400"/>
          </a:xfrm>
          <a:prstGeom prst="rect">
            <a:avLst/>
          </a:prstGeom>
        </p:spPr>
      </p:pic>
    </p:spTree>
    <p:extLst>
      <p:ext uri="{BB962C8B-B14F-4D97-AF65-F5344CB8AC3E}">
        <p14:creationId xmlns:p14="http://schemas.microsoft.com/office/powerpoint/2010/main" val="40974126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2"/>
          </p:nvPr>
        </p:nvSpPr>
        <p:spPr/>
        <p:txBody>
          <a:bodyPr/>
          <a:lstStyle/>
          <a:p>
            <a:fld id="{F8C12AA3-6E81-C746-8BB2-6661939CBDDC}" type="slidenum">
              <a:rPr lang="en-US" smtClean="0"/>
              <a:pPr/>
              <a:t>‹#›</a:t>
            </a:fld>
            <a:endParaRPr lang="en-US"/>
          </a:p>
        </p:txBody>
      </p:sp>
      <p:sp>
        <p:nvSpPr>
          <p:cNvPr id="5" name="Text Placeholder 4"/>
          <p:cNvSpPr>
            <a:spLocks noGrp="1"/>
          </p:cNvSpPr>
          <p:nvPr>
            <p:ph type="body" sz="quarter" idx="13"/>
          </p:nvPr>
        </p:nvSpPr>
        <p:spPr>
          <a:xfrm>
            <a:off x="341375" y="1828800"/>
            <a:ext cx="11612727" cy="42743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4"/>
          </p:nvPr>
        </p:nvSpPr>
        <p:spPr>
          <a:xfrm>
            <a:off x="459167" y="6360027"/>
            <a:ext cx="7083947" cy="209549"/>
          </a:xfrm>
        </p:spPr>
        <p:txBody>
          <a:bodyPr/>
          <a:lstStyle/>
          <a:p>
            <a:endParaRPr lang="en-US"/>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t>CONTENT PAGE LAYOUT</a:t>
            </a:r>
          </a:p>
        </p:txBody>
      </p:sp>
    </p:spTree>
    <p:extLst>
      <p:ext uri="{BB962C8B-B14F-4D97-AF65-F5344CB8AC3E}">
        <p14:creationId xmlns:p14="http://schemas.microsoft.com/office/powerpoint/2010/main" val="4052967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FD4A95-F638-411A-B665-1A404589A35B}"/>
              </a:ext>
            </a:extLst>
          </p:cNvPr>
          <p:cNvSpPr>
            <a:spLocks noGrp="1"/>
          </p:cNvSpPr>
          <p:nvPr>
            <p:ph type="dt" sz="half" idx="10"/>
          </p:nvPr>
        </p:nvSpPr>
        <p:spPr/>
        <p:txBody>
          <a:bodyPr/>
          <a:lstStyle/>
          <a:p>
            <a:fld id="{DDD7A9E0-C12E-E142-AF25-74EF49CF5698}" type="datetimeFigureOut">
              <a:rPr lang="en-US" smtClean="0"/>
              <a:t>1/2/2025</a:t>
            </a:fld>
            <a:endParaRPr lang="en-US"/>
          </a:p>
        </p:txBody>
      </p:sp>
      <p:sp>
        <p:nvSpPr>
          <p:cNvPr id="3" name="Footer Placeholder 2">
            <a:extLst>
              <a:ext uri="{FF2B5EF4-FFF2-40B4-BE49-F238E27FC236}">
                <a16:creationId xmlns:a16="http://schemas.microsoft.com/office/drawing/2014/main" id="{5DEEE9A1-3C98-449E-BDC4-68D86A9773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A7606A-E24D-4556-A80E-7C1438446032}"/>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702837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16B9-7F91-475A-B12E-C2065CFE58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F583B3-13F0-4BBB-90F8-D90180BF6D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502088-2D3B-47EF-8E81-D2EFDD51A2EA}"/>
              </a:ext>
            </a:extLst>
          </p:cNvPr>
          <p:cNvSpPr>
            <a:spLocks noGrp="1"/>
          </p:cNvSpPr>
          <p:nvPr>
            <p:ph type="dt" sz="half" idx="10"/>
          </p:nvPr>
        </p:nvSpPr>
        <p:spPr/>
        <p:txBody>
          <a:bodyPr/>
          <a:lstStyle/>
          <a:p>
            <a:fld id="{C764DE79-268F-4C1A-8933-263129D2AF90}" type="datetimeFigureOut">
              <a:rPr lang="en-US" smtClean="0"/>
              <a:t>1/2/2025</a:t>
            </a:fld>
            <a:endParaRPr lang="en-US" dirty="0"/>
          </a:p>
        </p:txBody>
      </p:sp>
      <p:sp>
        <p:nvSpPr>
          <p:cNvPr id="5" name="Footer Placeholder 4">
            <a:extLst>
              <a:ext uri="{FF2B5EF4-FFF2-40B4-BE49-F238E27FC236}">
                <a16:creationId xmlns:a16="http://schemas.microsoft.com/office/drawing/2014/main" id="{B5A9CDBF-1B48-4B51-8E54-6B8E8E9203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217F80-DCC8-4344-91EF-DE7DBF06317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16886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7A48-6889-4B85-9159-D6C917BFC0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EA151-8DCF-4FD3-B144-C8EDCF289E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89223-BEFC-406F-B2F1-A6941CBB1731}"/>
              </a:ext>
            </a:extLst>
          </p:cNvPr>
          <p:cNvSpPr>
            <a:spLocks noGrp="1"/>
          </p:cNvSpPr>
          <p:nvPr>
            <p:ph type="dt" sz="half" idx="10"/>
          </p:nvPr>
        </p:nvSpPr>
        <p:spPr/>
        <p:txBody>
          <a:bodyPr/>
          <a:lstStyle/>
          <a:p>
            <a:fld id="{C764DE79-268F-4C1A-8933-263129D2AF90}" type="datetimeFigureOut">
              <a:rPr lang="en-US" smtClean="0"/>
              <a:t>1/2/2025</a:t>
            </a:fld>
            <a:endParaRPr lang="en-US" dirty="0"/>
          </a:p>
        </p:txBody>
      </p:sp>
      <p:sp>
        <p:nvSpPr>
          <p:cNvPr id="5" name="Footer Placeholder 4">
            <a:extLst>
              <a:ext uri="{FF2B5EF4-FFF2-40B4-BE49-F238E27FC236}">
                <a16:creationId xmlns:a16="http://schemas.microsoft.com/office/drawing/2014/main" id="{6CACD2A1-F615-45F1-860B-3B7930F8FA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217B83-D453-4C23-92ED-13A09F40308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03175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8A8E-6B74-4D36-AAC6-95F0D61DDA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C35DFC-2E8C-42C2-A52F-3FF37EF9BE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3A7856-49E1-41E2-9ECF-73BD81DF094E}"/>
              </a:ext>
            </a:extLst>
          </p:cNvPr>
          <p:cNvSpPr>
            <a:spLocks noGrp="1"/>
          </p:cNvSpPr>
          <p:nvPr>
            <p:ph type="dt" sz="half" idx="10"/>
          </p:nvPr>
        </p:nvSpPr>
        <p:spPr/>
        <p:txBody>
          <a:bodyPr/>
          <a:lstStyle/>
          <a:p>
            <a:fld id="{C764DE79-268F-4C1A-8933-263129D2AF90}" type="datetimeFigureOut">
              <a:rPr lang="en-US" smtClean="0"/>
              <a:t>1/2/2025</a:t>
            </a:fld>
            <a:endParaRPr lang="en-US" dirty="0"/>
          </a:p>
        </p:txBody>
      </p:sp>
      <p:sp>
        <p:nvSpPr>
          <p:cNvPr id="5" name="Footer Placeholder 4">
            <a:extLst>
              <a:ext uri="{FF2B5EF4-FFF2-40B4-BE49-F238E27FC236}">
                <a16:creationId xmlns:a16="http://schemas.microsoft.com/office/drawing/2014/main" id="{F733372C-325E-4FE9-AC5E-0B76552502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F5A376-9269-47F0-83E0-2753955AAEA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44780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Tree>
    <p:extLst>
      <p:ext uri="{BB962C8B-B14F-4D97-AF65-F5344CB8AC3E}">
        <p14:creationId xmlns:p14="http://schemas.microsoft.com/office/powerpoint/2010/main" val="182371658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A9914-FFF8-4406-A338-958B5E40AB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F72CD-6E00-4BA5-B297-33C6FBDCCA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8D911-398B-4071-ACA1-6A87452D97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E4A624-38F7-4741-BAA5-DB4F533EEE79}"/>
              </a:ext>
            </a:extLst>
          </p:cNvPr>
          <p:cNvSpPr>
            <a:spLocks noGrp="1"/>
          </p:cNvSpPr>
          <p:nvPr>
            <p:ph type="dt" sz="half" idx="10"/>
          </p:nvPr>
        </p:nvSpPr>
        <p:spPr/>
        <p:txBody>
          <a:bodyPr/>
          <a:lstStyle/>
          <a:p>
            <a:fld id="{C764DE79-268F-4C1A-8933-263129D2AF90}" type="datetimeFigureOut">
              <a:rPr lang="en-US" smtClean="0"/>
              <a:t>1/2/2025</a:t>
            </a:fld>
            <a:endParaRPr lang="en-US" dirty="0"/>
          </a:p>
        </p:txBody>
      </p:sp>
      <p:sp>
        <p:nvSpPr>
          <p:cNvPr id="6" name="Footer Placeholder 5">
            <a:extLst>
              <a:ext uri="{FF2B5EF4-FFF2-40B4-BE49-F238E27FC236}">
                <a16:creationId xmlns:a16="http://schemas.microsoft.com/office/drawing/2014/main" id="{7384E9F3-9BF4-4F42-A95E-54A74EBC66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50E200-DC00-4591-81CC-E251BAF8C3B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43000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E56B-6C10-4F6A-81DB-2C0E91794C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DD0E21-EA50-4F8B-8B30-490BA4390C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184FCA-0D28-479A-A2E7-FB2A4235D7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C9E800-7E77-4292-8116-C8438F712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297AE0-8278-46FD-8D96-5B5831AB9E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F28CAF-76C8-4A6E-841B-D5590CC7A885}"/>
              </a:ext>
            </a:extLst>
          </p:cNvPr>
          <p:cNvSpPr>
            <a:spLocks noGrp="1"/>
          </p:cNvSpPr>
          <p:nvPr>
            <p:ph type="dt" sz="half" idx="10"/>
          </p:nvPr>
        </p:nvSpPr>
        <p:spPr/>
        <p:txBody>
          <a:bodyPr/>
          <a:lstStyle/>
          <a:p>
            <a:fld id="{C764DE79-268F-4C1A-8933-263129D2AF90}" type="datetimeFigureOut">
              <a:rPr lang="en-US" smtClean="0"/>
              <a:t>1/2/2025</a:t>
            </a:fld>
            <a:endParaRPr lang="en-US" dirty="0"/>
          </a:p>
        </p:txBody>
      </p:sp>
      <p:sp>
        <p:nvSpPr>
          <p:cNvPr id="8" name="Footer Placeholder 7">
            <a:extLst>
              <a:ext uri="{FF2B5EF4-FFF2-40B4-BE49-F238E27FC236}">
                <a16:creationId xmlns:a16="http://schemas.microsoft.com/office/drawing/2014/main" id="{5C2CF165-03FE-40EF-BC48-78C83FC2105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8C0D4AD-4D15-43B7-B358-729056F8282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74709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8743-6930-401E-AD57-7B9A410BBA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B6C07B-0DE6-434D-AEBE-70C25D5F296A}"/>
              </a:ext>
            </a:extLst>
          </p:cNvPr>
          <p:cNvSpPr>
            <a:spLocks noGrp="1"/>
          </p:cNvSpPr>
          <p:nvPr>
            <p:ph type="dt" sz="half" idx="10"/>
          </p:nvPr>
        </p:nvSpPr>
        <p:spPr/>
        <p:txBody>
          <a:bodyPr/>
          <a:lstStyle/>
          <a:p>
            <a:fld id="{C764DE79-268F-4C1A-8933-263129D2AF90}" type="datetimeFigureOut">
              <a:rPr lang="en-US" smtClean="0"/>
              <a:t>1/2/2025</a:t>
            </a:fld>
            <a:endParaRPr lang="en-US" dirty="0"/>
          </a:p>
        </p:txBody>
      </p:sp>
      <p:sp>
        <p:nvSpPr>
          <p:cNvPr id="4" name="Footer Placeholder 3">
            <a:extLst>
              <a:ext uri="{FF2B5EF4-FFF2-40B4-BE49-F238E27FC236}">
                <a16:creationId xmlns:a16="http://schemas.microsoft.com/office/drawing/2014/main" id="{47C3468E-3EA4-404B-BDD8-FAB113BEA07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6FDFC2-8610-4C8F-A573-F57CBEDD63A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39621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543DF-D60B-41AA-A647-0FDAC9262D0A}"/>
              </a:ext>
            </a:extLst>
          </p:cNvPr>
          <p:cNvSpPr>
            <a:spLocks noGrp="1"/>
          </p:cNvSpPr>
          <p:nvPr>
            <p:ph type="dt" sz="half" idx="10"/>
          </p:nvPr>
        </p:nvSpPr>
        <p:spPr/>
        <p:txBody>
          <a:bodyPr/>
          <a:lstStyle/>
          <a:p>
            <a:fld id="{C764DE79-268F-4C1A-8933-263129D2AF90}" type="datetimeFigureOut">
              <a:rPr lang="en-US" smtClean="0"/>
              <a:t>1/2/2025</a:t>
            </a:fld>
            <a:endParaRPr lang="en-US" dirty="0"/>
          </a:p>
        </p:txBody>
      </p:sp>
      <p:sp>
        <p:nvSpPr>
          <p:cNvPr id="3" name="Footer Placeholder 2">
            <a:extLst>
              <a:ext uri="{FF2B5EF4-FFF2-40B4-BE49-F238E27FC236}">
                <a16:creationId xmlns:a16="http://schemas.microsoft.com/office/drawing/2014/main" id="{72EDFC10-EE04-4FE0-8F53-92A1888A364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2CA8585-FDA6-4949-B09F-8B2A19DDCCC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1019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ED93-5465-4983-B702-44079B45BA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0399D8-5013-4A27-88CB-EA97025530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1B9686-39E7-4F88-8B43-88603B677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CE9644-A14B-4C44-ADE6-142B00456885}"/>
              </a:ext>
            </a:extLst>
          </p:cNvPr>
          <p:cNvSpPr>
            <a:spLocks noGrp="1"/>
          </p:cNvSpPr>
          <p:nvPr>
            <p:ph type="dt" sz="half" idx="10"/>
          </p:nvPr>
        </p:nvSpPr>
        <p:spPr/>
        <p:txBody>
          <a:bodyPr/>
          <a:lstStyle/>
          <a:p>
            <a:fld id="{C764DE79-268F-4C1A-8933-263129D2AF90}" type="datetimeFigureOut">
              <a:rPr lang="en-US" smtClean="0"/>
              <a:t>1/2/2025</a:t>
            </a:fld>
            <a:endParaRPr lang="en-US" dirty="0"/>
          </a:p>
        </p:txBody>
      </p:sp>
      <p:sp>
        <p:nvSpPr>
          <p:cNvPr id="6" name="Footer Placeholder 5">
            <a:extLst>
              <a:ext uri="{FF2B5EF4-FFF2-40B4-BE49-F238E27FC236}">
                <a16:creationId xmlns:a16="http://schemas.microsoft.com/office/drawing/2014/main" id="{94AEFDE1-499E-4AA2-AB89-1979A05FBD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4D290B-8B22-4702-A8EC-06BF257BC5E2}"/>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80011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28BB-7208-4B76-B4F9-45D7FBD8D4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32623-A025-4FEA-B982-C6E1097DB6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CC0F6E8-AA26-4A11-AFDC-3DD328C775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E0B144-85E2-446D-A5B9-ABD1E928A2DD}"/>
              </a:ext>
            </a:extLst>
          </p:cNvPr>
          <p:cNvSpPr>
            <a:spLocks noGrp="1"/>
          </p:cNvSpPr>
          <p:nvPr>
            <p:ph type="dt" sz="half" idx="10"/>
          </p:nvPr>
        </p:nvSpPr>
        <p:spPr/>
        <p:txBody>
          <a:bodyPr/>
          <a:lstStyle/>
          <a:p>
            <a:fld id="{C764DE79-268F-4C1A-8933-263129D2AF90}" type="datetimeFigureOut">
              <a:rPr lang="en-US" smtClean="0"/>
              <a:t>1/2/2025</a:t>
            </a:fld>
            <a:endParaRPr lang="en-US" dirty="0"/>
          </a:p>
        </p:txBody>
      </p:sp>
      <p:sp>
        <p:nvSpPr>
          <p:cNvPr id="6" name="Footer Placeholder 5">
            <a:extLst>
              <a:ext uri="{FF2B5EF4-FFF2-40B4-BE49-F238E27FC236}">
                <a16:creationId xmlns:a16="http://schemas.microsoft.com/office/drawing/2014/main" id="{F5E4B588-F03F-49B3-BFED-5195E14C9F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27E1FE-A0AF-4F5F-B775-6CFCFDC65AE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72003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6E65-6476-49EA-ADF6-B36CA1F5E4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AFA21E-05CF-469E-BB41-E1432ADE9A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09B57-FFF6-4246-831B-5A1165073D53}"/>
              </a:ext>
            </a:extLst>
          </p:cNvPr>
          <p:cNvSpPr>
            <a:spLocks noGrp="1"/>
          </p:cNvSpPr>
          <p:nvPr>
            <p:ph type="dt" sz="half" idx="10"/>
          </p:nvPr>
        </p:nvSpPr>
        <p:spPr/>
        <p:txBody>
          <a:bodyPr/>
          <a:lstStyle/>
          <a:p>
            <a:fld id="{C764DE79-268F-4C1A-8933-263129D2AF90}" type="datetimeFigureOut">
              <a:rPr lang="en-US" smtClean="0"/>
              <a:t>1/2/2025</a:t>
            </a:fld>
            <a:endParaRPr lang="en-US" dirty="0"/>
          </a:p>
        </p:txBody>
      </p:sp>
      <p:sp>
        <p:nvSpPr>
          <p:cNvPr id="5" name="Footer Placeholder 4">
            <a:extLst>
              <a:ext uri="{FF2B5EF4-FFF2-40B4-BE49-F238E27FC236}">
                <a16:creationId xmlns:a16="http://schemas.microsoft.com/office/drawing/2014/main" id="{102900CA-5818-480D-A706-C054D82AAE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AF86AA-3FAA-4AB7-9DC9-01041A796E1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12676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B84A06-1396-43A8-B556-B27BE6CBB1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8C3F65-47A4-46C9-BB7D-8D947980F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42695B-395D-4496-B9C2-C14C71F03ABD}"/>
              </a:ext>
            </a:extLst>
          </p:cNvPr>
          <p:cNvSpPr>
            <a:spLocks noGrp="1"/>
          </p:cNvSpPr>
          <p:nvPr>
            <p:ph type="dt" sz="half" idx="10"/>
          </p:nvPr>
        </p:nvSpPr>
        <p:spPr/>
        <p:txBody>
          <a:bodyPr/>
          <a:lstStyle/>
          <a:p>
            <a:fld id="{C764DE79-268F-4C1A-8933-263129D2AF90}" type="datetimeFigureOut">
              <a:rPr lang="en-US" smtClean="0"/>
              <a:t>1/2/2025</a:t>
            </a:fld>
            <a:endParaRPr lang="en-US" dirty="0"/>
          </a:p>
        </p:txBody>
      </p:sp>
      <p:sp>
        <p:nvSpPr>
          <p:cNvPr id="5" name="Footer Placeholder 4">
            <a:extLst>
              <a:ext uri="{FF2B5EF4-FFF2-40B4-BE49-F238E27FC236}">
                <a16:creationId xmlns:a16="http://schemas.microsoft.com/office/drawing/2014/main" id="{E831F121-FB24-4602-AE78-CCD8D65C0C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8896D1-2F92-41D7-9E5A-CC950A4137B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7517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1806815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884888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6608354"/>
            <a:ext cx="12192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228600" y="2961253"/>
            <a:ext cx="11734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228600" y="2030813"/>
            <a:ext cx="11734800" cy="925619"/>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2733774582"/>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13077770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4267822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57334403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88885487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1"/>
            <a:ext cx="10515599" cy="4582013"/>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773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3791551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12386931"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351"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239168098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88648789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4015813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532118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6608354"/>
            <a:ext cx="12192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4951559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p:nvGrpSpPr>
        <p:grpSpPr>
          <a:xfrm>
            <a:off x="-26883" y="6629401"/>
            <a:ext cx="12218884" cy="258096"/>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p:nvSpPr>
          <p:spPr>
            <a:xfrm>
              <a:off x="8673746" y="4972051"/>
              <a:ext cx="470254"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p:nvSpPr>
          <p:spPr>
            <a:xfrm>
              <a:off x="-20163" y="4974480"/>
              <a:ext cx="8119809"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46">
            <a:extLst>
              <a:ext uri="{FF2B5EF4-FFF2-40B4-BE49-F238E27FC236}">
                <a16:creationId xmlns:a16="http://schemas.microsoft.com/office/drawing/2014/main" id="{18D8BBAC-7DAC-A368-7269-F341272E2DD4}"/>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50559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58009951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6608354"/>
            <a:ext cx="12192000" cy="254857"/>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12386931" y="595423"/>
            <a:ext cx="0" cy="0"/>
          </a:xfrm>
          <a:prstGeom prst="rect">
            <a:avLst/>
          </a:prstGeom>
          <a:noFill/>
          <a:ln>
            <a:noFill/>
          </a:ln>
        </p:spPr>
        <p:txBody>
          <a:bodyPr vert="horz" wrap="none" lIns="91440" tIns="45720" rIns="91440" bIns="45720" rtlCol="0" anchor="ctr">
            <a:noAutofit/>
          </a:bodyPr>
          <a:lstStyle/>
          <a:p>
            <a:pPr algn="l"/>
            <a:endParaRPr lang="en-US" sz="1351" b="0" i="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bg1"/>
                </a:solidFill>
                <a:latin typeface="Girl Scout Text Book" panose="02020003000000000000" pitchFamily="18" charset="0"/>
              </a:defRPr>
            </a:lvl1pPr>
          </a:lstStyle>
          <a:p>
            <a:pPr lvl="0"/>
            <a:r>
              <a:rPr lang="en-US"/>
              <a:t>Type here to enter the presentation section name.</a:t>
            </a:r>
          </a:p>
        </p:txBody>
      </p:sp>
    </p:spTree>
    <p:extLst>
      <p:ext uri="{BB962C8B-B14F-4D97-AF65-F5344CB8AC3E}">
        <p14:creationId xmlns:p14="http://schemas.microsoft.com/office/powerpoint/2010/main" val="345594453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426246300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2.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333806854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98" r:id="rId5"/>
    <p:sldLayoutId id="2147483799" r:id="rId6"/>
    <p:sldLayoutId id="2147483800" r:id="rId7"/>
    <p:sldLayoutId id="2147483801" r:id="rId8"/>
    <p:sldLayoutId id="2147483710" r:id="rId9"/>
    <p:sldLayoutId id="2147483802"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73" r:id="rId36"/>
  </p:sldLayoutIdLst>
  <p:transition>
    <p:fade/>
  </p:transition>
  <p:hf hd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8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28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28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785F4B-FA1D-46CD-9817-6771236A77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B2FF98-DDA5-4C7F-B9E2-F6CDA94E30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A734-FA70-49FB-AEA9-F18C2E23E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1/2/2025</a:t>
            </a:fld>
            <a:endParaRPr lang="en-US" dirty="0"/>
          </a:p>
        </p:txBody>
      </p:sp>
      <p:sp>
        <p:nvSpPr>
          <p:cNvPr id="5" name="Footer Placeholder 4">
            <a:extLst>
              <a:ext uri="{FF2B5EF4-FFF2-40B4-BE49-F238E27FC236}">
                <a16:creationId xmlns:a16="http://schemas.microsoft.com/office/drawing/2014/main" id="{95A6DEF0-B812-4EBB-B13F-91B4D0993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611AA94-2332-4863-9CB2-76C89348E5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94582802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17" r:id="rId19"/>
    <p:sldLayoutId id="2147483822" r:id="rId20"/>
    <p:sldLayoutId id="2147483823" r:id="rId21"/>
    <p:sldLayoutId id="2147483824" r:id="rId22"/>
    <p:sldLayoutId id="2147483826" r:id="rId23"/>
    <p:sldLayoutId id="2147483846"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1.xml"/><Relationship Id="rId4" Type="http://schemas.openxmlformats.org/officeDocument/2006/relationships/image" Target="../media/image54.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8" Type="http://schemas.openxmlformats.org/officeDocument/2006/relationships/hyperlink" Target="https://digitalcookie.girlscouts.org/login" TargetMode="External"/><Relationship Id="rId3" Type="http://schemas.openxmlformats.org/officeDocument/2006/relationships/image" Target="../media/image55.png"/><Relationship Id="rId7" Type="http://schemas.openxmlformats.org/officeDocument/2006/relationships/hyperlink" Target="https://abcsmartcookies.com/" TargetMode="External"/><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hyperlink" Target="https://abcsmartcookies.com/" TargetMode="External"/><Relationship Id="rId2" Type="http://schemas.openxmlformats.org/officeDocument/2006/relationships/notesSlide" Target="../notesSlides/notesSlide12.xml"/><Relationship Id="rId1" Type="http://schemas.openxmlformats.org/officeDocument/2006/relationships/slideLayout" Target="../slideLayouts/slideLayout49.xml"/><Relationship Id="rId5" Type="http://schemas.openxmlformats.org/officeDocument/2006/relationships/image" Target="../media/image61.jpeg"/><Relationship Id="rId4" Type="http://schemas.openxmlformats.org/officeDocument/2006/relationships/hyperlink" Target="https://digitalcookie.girlscouts.org/logi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bcsmartcookies.com/" TargetMode="External"/><Relationship Id="rId2" Type="http://schemas.openxmlformats.org/officeDocument/2006/relationships/notesSlide" Target="../notesSlides/notesSlide13.xml"/><Relationship Id="rId1" Type="http://schemas.openxmlformats.org/officeDocument/2006/relationships/slideLayout" Target="../slideLayouts/slideLayout58.xml"/><Relationship Id="rId5" Type="http://schemas.openxmlformats.org/officeDocument/2006/relationships/image" Target="../media/image55.png"/><Relationship Id="rId4" Type="http://schemas.openxmlformats.org/officeDocument/2006/relationships/hyperlink" Target="mailto:noreply@abcsmartcookies.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abcsmartcookies.com/" TargetMode="External"/><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63.jpe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hyperlink" Target="mailto:ABCSmartCookieTechSupport@hearthsidefoods.com" TargetMode="External"/><Relationship Id="rId2" Type="http://schemas.openxmlformats.org/officeDocument/2006/relationships/notesSlide" Target="../notesSlides/notesSlide15.xml"/><Relationship Id="rId1" Type="http://schemas.openxmlformats.org/officeDocument/2006/relationships/slideLayout" Target="../slideLayouts/slideLayout49.xml"/><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hyperlink" Target="https://digitalcookie.girlscouts.org/login" TargetMode="External"/><Relationship Id="rId2" Type="http://schemas.openxmlformats.org/officeDocument/2006/relationships/notesSlide" Target="../notesSlides/notesSlide18.xml"/><Relationship Id="rId1" Type="http://schemas.openxmlformats.org/officeDocument/2006/relationships/slideLayout" Target="../slideLayouts/slideLayout49.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50.xml"/><Relationship Id="rId5" Type="http://schemas.openxmlformats.org/officeDocument/2006/relationships/image" Target="../media/image67.png"/><Relationship Id="rId4" Type="http://schemas.openxmlformats.org/officeDocument/2006/relationships/image" Target="cid:04b70be3-1bfb-4b46-8ef0-1ea732a9ea50@namprd16.prod.outlook.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hyperlink" Target="https://abcsmartcookies.com/" TargetMode="External"/><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girlscoutsrv.org/content/dam/girlscoutsrv-redesign/documents/product-program/Managing%20and%20Tracking%20Cookie%20Donations%20and%20Donated%20Cookie%20Booths%20-%20Cookie%20Program.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hyperlink" Target="https://www.girlscoutsrv.org/content/dam/girlscoutsrv-redesign/documents/product-program/Cookie%20Program%20Family%20Guide.pdf" TargetMode="External"/><Relationship Id="rId2" Type="http://schemas.openxmlformats.org/officeDocument/2006/relationships/notesSlide" Target="../notesSlides/notesSlide26.xml"/><Relationship Id="rId1" Type="http://schemas.openxmlformats.org/officeDocument/2006/relationships/slideLayout" Target="../slideLayouts/slideLayout49.xml"/><Relationship Id="rId5" Type="http://schemas.openxmlformats.org/officeDocument/2006/relationships/image" Target="../media/image71.png"/><Relationship Id="rId4" Type="http://schemas.openxmlformats.org/officeDocument/2006/relationships/hyperlink" Target="https://www.girlscoutsrv.org/en/members/for-girl-scouts-and-families/cookie-central.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girlscoutsrv.org/en/members/for-girl-scouts-and-families/cookie-central.html" TargetMode="External"/><Relationship Id="rId2" Type="http://schemas.openxmlformats.org/officeDocument/2006/relationships/notesSlide" Target="../notesSlides/notesSlide27.xml"/><Relationship Id="rId1" Type="http://schemas.openxmlformats.org/officeDocument/2006/relationships/slideLayout" Target="../slideLayouts/slideLayout5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www.girlscoutsrv.org/en/members/for-girl-scouts-and-families/cookie-central/resources-for-cookie-sellers.html#digital-cooki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50.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5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53.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53.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53.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5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5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hyperlink" Target="https://abcsmartcookies.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52.xml"/><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52.xml"/><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52.xml"/><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hyperlink" Target="https://digitalcookie.girlscouts.org/login" TargetMode="External"/><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image" Target="../media/image56.pn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60.xml"/><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60.xml"/><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0.xml"/><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1.xml"/><Relationship Id="rId1" Type="http://schemas.openxmlformats.org/officeDocument/2006/relationships/slideLayout" Target="../slideLayouts/slideLayout4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2.xml"/><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8" Type="http://schemas.openxmlformats.org/officeDocument/2006/relationships/image" Target="cid:afdba2d0-8057-4406-97e7-9dde536ed80b@namprd16.prod.outlook.com" TargetMode="External"/><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63.xml"/><Relationship Id="rId1" Type="http://schemas.openxmlformats.org/officeDocument/2006/relationships/slideLayout" Target="../slideLayouts/slideLayout60.xml"/><Relationship Id="rId6" Type="http://schemas.openxmlformats.org/officeDocument/2006/relationships/image" Target="cid:2c35e3b2-9f32-444a-b419-ec6611f35f04@namprd16.prod.outlook.com" TargetMode="External"/><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5.png"/></Relationships>
</file>

<file path=ppt/slides/_rels/slide64.xml.rels><?xml version="1.0" encoding="UTF-8" standalone="yes"?>
<Relationships xmlns="http://schemas.openxmlformats.org/package/2006/relationships"><Relationship Id="rId8" Type="http://schemas.openxmlformats.org/officeDocument/2006/relationships/image" Target="cid:80ece9e3-fc6c-44b4-95d2-2490edc1c7f3@namprd16.prod.outlook.com" TargetMode="External"/><Relationship Id="rId3" Type="http://schemas.openxmlformats.org/officeDocument/2006/relationships/image" Target="../media/image136.png"/><Relationship Id="rId7" Type="http://schemas.openxmlformats.org/officeDocument/2006/relationships/image" Target="../media/image137.png"/><Relationship Id="rId2" Type="http://schemas.openxmlformats.org/officeDocument/2006/relationships/notesSlide" Target="../notesSlides/notesSlide64.xml"/><Relationship Id="rId1" Type="http://schemas.openxmlformats.org/officeDocument/2006/relationships/slideLayout" Target="../slideLayouts/slideLayout60.xml"/><Relationship Id="rId6" Type="http://schemas.openxmlformats.org/officeDocument/2006/relationships/image" Target="cid:04b70be3-1bfb-4b46-8ef0-1ea732a9ea50@namprd16.prod.outlook.com" TargetMode="External"/><Relationship Id="rId5" Type="http://schemas.openxmlformats.org/officeDocument/2006/relationships/image" Target="../media/image66.png"/><Relationship Id="rId4" Type="http://schemas.openxmlformats.org/officeDocument/2006/relationships/image" Target="cid:e1de461f-1c20-42e2-8e81-bf8e5c5c6d34@namprd16.prod.outlook.com" TargetMode="External"/><Relationship Id="rId9" Type="http://schemas.openxmlformats.org/officeDocument/2006/relationships/image" Target="../media/image135.png"/></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5.xml"/><Relationship Id="rId1" Type="http://schemas.openxmlformats.org/officeDocument/2006/relationships/slideLayout" Target="../slideLayouts/slideLayout60.xml"/><Relationship Id="rId6" Type="http://schemas.openxmlformats.org/officeDocument/2006/relationships/image" Target="cid:75583721-3b76-4e26-b1e0-51b7e80c08e0@namprd16.prod.outlook.com" TargetMode="External"/><Relationship Id="rId5" Type="http://schemas.openxmlformats.org/officeDocument/2006/relationships/image" Target="../media/image140.jpeg"/><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27.jpeg"/><Relationship Id="rId7" Type="http://schemas.openxmlformats.org/officeDocument/2006/relationships/image" Target="cid:1e13947c-c7b0-4966-b2ef-66c827c6153b@namprd16.prod.outlook.com" TargetMode="External"/><Relationship Id="rId2" Type="http://schemas.openxmlformats.org/officeDocument/2006/relationships/notesSlide" Target="../notesSlides/notesSlide66.xml"/><Relationship Id="rId1" Type="http://schemas.openxmlformats.org/officeDocument/2006/relationships/slideLayout" Target="../slideLayouts/slideLayout60.xml"/><Relationship Id="rId6" Type="http://schemas.openxmlformats.org/officeDocument/2006/relationships/image" Target="../media/image142.jpeg"/><Relationship Id="rId5" Type="http://schemas.openxmlformats.org/officeDocument/2006/relationships/image" Target="cid:fb3f90ed-b1cd-4cc7-b3af-736dea31a6f1@namprd16.prod.outlook.com" TargetMode="External"/><Relationship Id="rId4" Type="http://schemas.openxmlformats.org/officeDocument/2006/relationships/image" Target="../media/image141.png"/></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7.xml"/><Relationship Id="rId1" Type="http://schemas.openxmlformats.org/officeDocument/2006/relationships/slideLayout" Target="../slideLayouts/slideLayout52.xml"/><Relationship Id="rId4" Type="http://schemas.openxmlformats.org/officeDocument/2006/relationships/image" Target="../media/image145.png"/></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8.xml"/><Relationship Id="rId1" Type="http://schemas.openxmlformats.org/officeDocument/2006/relationships/slideLayout" Target="../slideLayouts/slideLayout52.xml"/><Relationship Id="rId4" Type="http://schemas.openxmlformats.org/officeDocument/2006/relationships/image" Target="../media/image147.png"/></Relationships>
</file>

<file path=ppt/slides/_rels/slide6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9.xml"/><Relationship Id="rId1" Type="http://schemas.openxmlformats.org/officeDocument/2006/relationships/slideLayout" Target="../slideLayouts/slideLayout52.xml"/><Relationship Id="rId4" Type="http://schemas.openxmlformats.org/officeDocument/2006/relationships/image" Target="../media/image148.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image" Target="../media/image58.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1.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hyperlink" Target="https://www.girlscoutsrv.org/en/members/for-girl-scouts-and-families/cookie-central.html" TargetMode="External"/><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hyperlink" Target="https://www.girlscoutsrv.org/en/members/for-volunteers/articles/the-cookie-press.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609BD6-9D12-F6F9-0F30-0B482CB0EBA0}"/>
              </a:ext>
            </a:extLst>
          </p:cNvPr>
          <p:cNvSpPr/>
          <p:nvPr/>
        </p:nvSpPr>
        <p:spPr>
          <a:xfrm>
            <a:off x="977900" y="1428750"/>
            <a:ext cx="10236200" cy="509905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80C5658-5DB6-48B7-8B4C-E1A8DD9349F2}"/>
              </a:ext>
            </a:extLst>
          </p:cNvPr>
          <p:cNvSpPr>
            <a:spLocks noGrp="1"/>
          </p:cNvSpPr>
          <p:nvPr>
            <p:ph type="ctrTitle"/>
          </p:nvPr>
        </p:nvSpPr>
        <p:spPr>
          <a:xfrm>
            <a:off x="781742" y="3843602"/>
            <a:ext cx="10629355" cy="764456"/>
          </a:xfrm>
          <a:noFill/>
        </p:spPr>
        <p:txBody>
          <a:bodyPr>
            <a:noAutofit/>
          </a:bodyPr>
          <a:lstStyle/>
          <a:p>
            <a:r>
              <a:rPr lang="en-US" sz="4400" b="1" dirty="0">
                <a:solidFill>
                  <a:schemeClr val="bg1"/>
                </a:solidFill>
                <a:latin typeface="Girl Scout Display Light" panose="02020003000000000000" pitchFamily="18" charset="0"/>
              </a:rPr>
              <a:t>Smart Cookies &amp; Digital Cookie</a:t>
            </a:r>
          </a:p>
        </p:txBody>
      </p:sp>
      <p:sp>
        <p:nvSpPr>
          <p:cNvPr id="5" name="TextBox 4">
            <a:extLst>
              <a:ext uri="{FF2B5EF4-FFF2-40B4-BE49-F238E27FC236}">
                <a16:creationId xmlns:a16="http://schemas.microsoft.com/office/drawing/2014/main" id="{4200E512-07B8-26AD-5119-F65E0228DD8C}"/>
              </a:ext>
            </a:extLst>
          </p:cNvPr>
          <p:cNvSpPr txBox="1"/>
          <p:nvPr/>
        </p:nvSpPr>
        <p:spPr>
          <a:xfrm>
            <a:off x="977900" y="1822450"/>
            <a:ext cx="987742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dirty="0">
                <a:solidFill>
                  <a:schemeClr val="bg1"/>
                </a:solidFill>
                <a:latin typeface="Girl Scout Text Book"/>
              </a:rPr>
              <a:t>2025 </a:t>
            </a:r>
            <a:r>
              <a:rPr lang="en-US" sz="5400" b="1" dirty="0">
                <a:solidFill>
                  <a:schemeClr val="bg1"/>
                </a:solidFill>
                <a:latin typeface="Palatino Linotype"/>
              </a:rPr>
              <a:t>T</a:t>
            </a:r>
            <a:r>
              <a:rPr lang="en-US" sz="5400" b="1" dirty="0">
                <a:solidFill>
                  <a:schemeClr val="bg1"/>
                </a:solidFill>
                <a:latin typeface="Girl Scout Text Book"/>
                <a:ea typeface="+mn-lt"/>
                <a:cs typeface="+mn-lt"/>
              </a:rPr>
              <a:t>roop</a:t>
            </a:r>
            <a:r>
              <a:rPr lang="en-US" sz="5400" b="1" dirty="0">
                <a:solidFill>
                  <a:schemeClr val="bg1"/>
                </a:solidFill>
                <a:latin typeface="Girl Scout Text Book"/>
              </a:rPr>
              <a:t> Cookie Manager Training</a:t>
            </a:r>
            <a:endParaRPr lang="en-US" sz="5400" dirty="0">
              <a:solidFill>
                <a:schemeClr val="bg1"/>
              </a:solidFill>
              <a:ea typeface="Calibri"/>
              <a:cs typeface="Calibri"/>
            </a:endParaRPr>
          </a:p>
        </p:txBody>
      </p:sp>
      <p:pic>
        <p:nvPicPr>
          <p:cNvPr id="4" name="Picture 3" descr="A green dot on a black background&#10;&#10;Description automatically generated">
            <a:extLst>
              <a:ext uri="{FF2B5EF4-FFF2-40B4-BE49-F238E27FC236}">
                <a16:creationId xmlns:a16="http://schemas.microsoft.com/office/drawing/2014/main" id="{0888808C-1B58-E693-3D7E-E7BB9BB77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7543" y="120501"/>
            <a:ext cx="2147757" cy="1127347"/>
          </a:xfrm>
          <a:prstGeom prst="rect">
            <a:avLst/>
          </a:prstGeom>
        </p:spPr>
      </p:pic>
    </p:spTree>
    <p:custDataLst>
      <p:tags r:id="rId1"/>
    </p:custDataLst>
    <p:extLst>
      <p:ext uri="{BB962C8B-B14F-4D97-AF65-F5344CB8AC3E}">
        <p14:creationId xmlns:p14="http://schemas.microsoft.com/office/powerpoint/2010/main" val="3134075651"/>
      </p:ext>
    </p:extLst>
  </p:cSld>
  <p:clrMapOvr>
    <a:masterClrMapping/>
  </p:clrMapOvr>
  <mc:AlternateContent xmlns:mc="http://schemas.openxmlformats.org/markup-compatibility/2006" xmlns:p14="http://schemas.microsoft.com/office/powerpoint/2010/main">
    <mc:Choice Requires="p14">
      <p:transition spd="slow" p14:dur="2000" advTm="5543"/>
    </mc:Choice>
    <mc:Fallback xmlns="">
      <p:transition spd="slow" advTm="55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627756" y="448750"/>
            <a:ext cx="5257800" cy="1325563"/>
          </a:xfrm>
        </p:spPr>
        <p:txBody>
          <a:bodyPr/>
          <a:lstStyle/>
          <a:p>
            <a:r>
              <a:rPr lang="en-US"/>
              <a:t>Smart Cookies</a:t>
            </a:r>
            <a:endParaRPr lang="en-US" dirty="0"/>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814406" y="1774313"/>
            <a:ext cx="7663706" cy="2983697"/>
          </a:xfrm>
        </p:spPr>
        <p:txBody>
          <a:bodyPr vert="horz" lIns="91440" tIns="45720" rIns="91440" bIns="45720" rtlCol="0" anchor="t">
            <a:noAutofit/>
          </a:bodyPr>
          <a:lstStyle/>
          <a:p>
            <a:pPr marL="342900" indent="-342900">
              <a:buFont typeface="Arial" panose="020B0604020202020204" pitchFamily="34" charset="0"/>
              <a:buChar char="•"/>
            </a:pPr>
            <a:r>
              <a:rPr lang="en-US" sz="3200">
                <a:latin typeface="Girl Scout Display Light" panose="02020003000000000000" pitchFamily="18" charset="0"/>
              </a:rPr>
              <a:t>Updates to the System</a:t>
            </a:r>
          </a:p>
          <a:p>
            <a:pPr marL="342900" indent="-342900">
              <a:buFont typeface="Arial" panose="020B0604020202020204" pitchFamily="34" charset="0"/>
              <a:buChar char="•"/>
            </a:pPr>
            <a:r>
              <a:rPr lang="en-US" sz="3200">
                <a:latin typeface="Girl Scout Display Light" panose="02020003000000000000" pitchFamily="18" charset="0"/>
              </a:rPr>
              <a:t>Smart Cookies Data Pull</a:t>
            </a:r>
          </a:p>
          <a:p>
            <a:pPr marL="342900" indent="-342900">
              <a:buFont typeface="Arial" panose="020B0604020202020204" pitchFamily="34" charset="0"/>
              <a:buChar char="•"/>
            </a:pPr>
            <a:r>
              <a:rPr lang="en-US" sz="3200">
                <a:latin typeface="Girl Scout Display Light" panose="02020003000000000000" pitchFamily="18" charset="0"/>
              </a:rPr>
              <a:t>Volunteer </a:t>
            </a:r>
            <a:r>
              <a:rPr lang="en-US" sz="3200" dirty="0">
                <a:latin typeface="Girl Scout Display Light" panose="02020003000000000000" pitchFamily="18" charset="0"/>
              </a:rPr>
              <a:t>Access Dates</a:t>
            </a:r>
            <a:endParaRPr lang="en-US" sz="3200">
              <a:latin typeface="Girl Scout Display Light" panose="02020003000000000000" pitchFamily="18" charset="0"/>
            </a:endParaRPr>
          </a:p>
          <a:p>
            <a:pPr marL="342900" indent="-342900">
              <a:buFont typeface="Arial" panose="020B0604020202020204" pitchFamily="34" charset="0"/>
              <a:buChar char="•"/>
            </a:pPr>
            <a:r>
              <a:rPr lang="en-US" sz="3200">
                <a:latin typeface="Girl Scout Display Light" panose="02020003000000000000" pitchFamily="18" charset="0"/>
              </a:rPr>
              <a:t>Viewing Payments </a:t>
            </a:r>
          </a:p>
          <a:p>
            <a:pPr marL="342900" indent="-342900">
              <a:buFont typeface="Arial" panose="020B0604020202020204" pitchFamily="34" charset="0"/>
              <a:buChar char="•"/>
            </a:pPr>
            <a:r>
              <a:rPr lang="en-US" sz="3200">
                <a:latin typeface="Girl Scout Display Light" panose="02020003000000000000" pitchFamily="18" charset="0"/>
              </a:rPr>
              <a:t>Smart Cookies Support</a:t>
            </a:r>
            <a:endParaRPr lang="en-US" sz="3200" dirty="0">
              <a:latin typeface="Girl Scout Display Light" panose="02020003000000000000" pitchFamily="18" charset="0"/>
            </a:endParaRPr>
          </a:p>
        </p:txBody>
      </p:sp>
      <p:pic>
        <p:nvPicPr>
          <p:cNvPr id="5" name="Picture 4" descr="A logo of a company&#10;&#10;Description automatically generated">
            <a:extLst>
              <a:ext uri="{FF2B5EF4-FFF2-40B4-BE49-F238E27FC236}">
                <a16:creationId xmlns:a16="http://schemas.microsoft.com/office/drawing/2014/main" id="{8F4DAF98-A22F-826B-5299-6258C65F085D}"/>
              </a:ext>
            </a:extLst>
          </p:cNvPr>
          <p:cNvPicPr>
            <a:picLocks noChangeAspect="1"/>
          </p:cNvPicPr>
          <p:nvPr/>
        </p:nvPicPr>
        <p:blipFill>
          <a:blip r:embed="rId3"/>
          <a:stretch>
            <a:fillRect/>
          </a:stretch>
        </p:blipFill>
        <p:spPr>
          <a:xfrm>
            <a:off x="556000" y="2153786"/>
            <a:ext cx="2204676" cy="2224749"/>
          </a:xfrm>
          <a:prstGeom prst="rect">
            <a:avLst/>
          </a:prstGeom>
        </p:spPr>
      </p:pic>
    </p:spTree>
    <p:extLst>
      <p:ext uri="{BB962C8B-B14F-4D97-AF65-F5344CB8AC3E}">
        <p14:creationId xmlns:p14="http://schemas.microsoft.com/office/powerpoint/2010/main" val="1134621676"/>
      </p:ext>
    </p:extLst>
  </p:cSld>
  <p:clrMapOvr>
    <a:masterClrMapping/>
  </p:clrMapOvr>
  <mc:AlternateContent xmlns:mc="http://schemas.openxmlformats.org/markup-compatibility/2006" xmlns:p14="http://schemas.microsoft.com/office/powerpoint/2010/main">
    <mc:Choice Requires="p14">
      <p:transition spd="slow" p14:dur="2000" advTm="35304"/>
    </mc:Choice>
    <mc:Fallback xmlns="">
      <p:transition spd="slow" advTm="3530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8BCC-3E91-2148-8B96-D2F69C88A805}"/>
              </a:ext>
            </a:extLst>
          </p:cNvPr>
          <p:cNvSpPr>
            <a:spLocks noGrp="1"/>
          </p:cNvSpPr>
          <p:nvPr>
            <p:ph type="title"/>
          </p:nvPr>
        </p:nvSpPr>
        <p:spPr>
          <a:xfrm>
            <a:off x="1104367" y="187569"/>
            <a:ext cx="6547337" cy="1325563"/>
          </a:xfrm>
        </p:spPr>
        <p:txBody>
          <a:bodyPr/>
          <a:lstStyle/>
          <a:p>
            <a:r>
              <a:rPr lang="en-US">
                <a:latin typeface="Girl Scout Display Light"/>
              </a:rPr>
              <a:t>Smart Cookies </a:t>
            </a:r>
            <a:r>
              <a:rPr lang="en-US"/>
              <a:t>Updates</a:t>
            </a:r>
          </a:p>
        </p:txBody>
      </p:sp>
      <p:sp>
        <p:nvSpPr>
          <p:cNvPr id="3" name="Content Placeholder 2">
            <a:extLst>
              <a:ext uri="{FF2B5EF4-FFF2-40B4-BE49-F238E27FC236}">
                <a16:creationId xmlns:a16="http://schemas.microsoft.com/office/drawing/2014/main" id="{E5FF7049-0EA1-E241-8F21-8822D821FD96}"/>
              </a:ext>
            </a:extLst>
          </p:cNvPr>
          <p:cNvSpPr>
            <a:spLocks noGrp="1"/>
          </p:cNvSpPr>
          <p:nvPr>
            <p:ph idx="1"/>
          </p:nvPr>
        </p:nvSpPr>
        <p:spPr/>
        <p:txBody>
          <a:bodyPr vert="horz" lIns="91440" tIns="45720" rIns="91440" bIns="45720" rtlCol="0" anchor="t">
            <a:noAutofit/>
          </a:bodyPr>
          <a:lstStyle/>
          <a:p>
            <a:pPr indent="0"/>
            <a:r>
              <a:rPr lang="en-US" sz="2400">
                <a:latin typeface="Girl Scout Text Book"/>
                <a:cs typeface="Calibri"/>
              </a:rPr>
              <a:t> </a:t>
            </a:r>
            <a:endParaRPr lang="en-US" sz="2400">
              <a:cs typeface="Calibri"/>
            </a:endParaRPr>
          </a:p>
          <a:p>
            <a:pPr marL="0" indent="0"/>
            <a:endParaRPr lang="en-US" sz="2000">
              <a:cs typeface="Calibri"/>
            </a:endParaRPr>
          </a:p>
        </p:txBody>
      </p:sp>
      <p:pic>
        <p:nvPicPr>
          <p:cNvPr id="18" name="Picture 17" descr="A logo of a company&#10;&#10;Description automatically generated">
            <a:extLst>
              <a:ext uri="{FF2B5EF4-FFF2-40B4-BE49-F238E27FC236}">
                <a16:creationId xmlns:a16="http://schemas.microsoft.com/office/drawing/2014/main" id="{573BC5D4-32A6-AB7E-3398-451FB34326C5}"/>
              </a:ext>
            </a:extLst>
          </p:cNvPr>
          <p:cNvPicPr>
            <a:picLocks noChangeAspect="1"/>
          </p:cNvPicPr>
          <p:nvPr/>
        </p:nvPicPr>
        <p:blipFill>
          <a:blip r:embed="rId3"/>
          <a:stretch>
            <a:fillRect/>
          </a:stretch>
        </p:blipFill>
        <p:spPr>
          <a:xfrm>
            <a:off x="8769558" y="608940"/>
            <a:ext cx="2204676" cy="2224749"/>
          </a:xfrm>
          <a:prstGeom prst="rect">
            <a:avLst/>
          </a:prstGeom>
        </p:spPr>
      </p:pic>
      <p:pic>
        <p:nvPicPr>
          <p:cNvPr id="5" name="Picture 4">
            <a:extLst>
              <a:ext uri="{FF2B5EF4-FFF2-40B4-BE49-F238E27FC236}">
                <a16:creationId xmlns:a16="http://schemas.microsoft.com/office/drawing/2014/main" id="{F9FDC88E-9F37-540D-F693-63E0A6336E82}"/>
              </a:ext>
            </a:extLst>
          </p:cNvPr>
          <p:cNvPicPr>
            <a:picLocks noChangeAspect="1"/>
          </p:cNvPicPr>
          <p:nvPr/>
        </p:nvPicPr>
        <p:blipFill>
          <a:blip r:embed="rId4"/>
          <a:stretch>
            <a:fillRect/>
          </a:stretch>
        </p:blipFill>
        <p:spPr>
          <a:xfrm>
            <a:off x="8894720" y="4251445"/>
            <a:ext cx="2079514" cy="2224750"/>
          </a:xfrm>
          <a:prstGeom prst="rect">
            <a:avLst/>
          </a:prstGeom>
        </p:spPr>
      </p:pic>
      <p:pic>
        <p:nvPicPr>
          <p:cNvPr id="8" name="Graphic 7" descr="Sort with solid fill">
            <a:extLst>
              <a:ext uri="{FF2B5EF4-FFF2-40B4-BE49-F238E27FC236}">
                <a16:creationId xmlns:a16="http://schemas.microsoft.com/office/drawing/2014/main" id="{BAD563BB-04B5-A39F-C1D9-EA7F0C2643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15400" y="2938454"/>
            <a:ext cx="1312991" cy="1312991"/>
          </a:xfrm>
          <a:prstGeom prst="rect">
            <a:avLst/>
          </a:prstGeom>
        </p:spPr>
      </p:pic>
      <p:sp>
        <p:nvSpPr>
          <p:cNvPr id="15" name="Content Placeholder 2">
            <a:extLst>
              <a:ext uri="{FF2B5EF4-FFF2-40B4-BE49-F238E27FC236}">
                <a16:creationId xmlns:a16="http://schemas.microsoft.com/office/drawing/2014/main" id="{A275DEA6-5660-1231-420C-6034E5752A8D}"/>
              </a:ext>
            </a:extLst>
          </p:cNvPr>
          <p:cNvSpPr txBox="1">
            <a:spLocks/>
          </p:cNvSpPr>
          <p:nvPr/>
        </p:nvSpPr>
        <p:spPr>
          <a:xfrm>
            <a:off x="1104367" y="1972578"/>
            <a:ext cx="7671302" cy="42893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3200" kern="100">
                <a:effectLst/>
                <a:latin typeface="Girl Scout Display Light" panose="02020003000000000000" pitchFamily="18" charset="0"/>
                <a:ea typeface="Calibri"/>
                <a:cs typeface="Arial"/>
              </a:rPr>
              <a:t>Faster Updates Between Systems </a:t>
            </a:r>
          </a:p>
          <a:p>
            <a:pPr marL="0" marR="0">
              <a:lnSpc>
                <a:spcPct val="107000"/>
              </a:lnSpc>
              <a:spcBef>
                <a:spcPts val="0"/>
              </a:spcBef>
              <a:spcAft>
                <a:spcPts val="800"/>
              </a:spcAft>
            </a:pPr>
            <a:r>
              <a:rPr lang="en-US" sz="3200" kern="100">
                <a:effectLst/>
                <a:latin typeface="Girl Scout Display Light" panose="02020003000000000000" pitchFamily="18" charset="0"/>
                <a:ea typeface="Calibri"/>
                <a:cs typeface="Arial"/>
                <a:hlinkClick r:id="rId7"/>
              </a:rPr>
              <a:t>Smart Cookies </a:t>
            </a:r>
            <a:r>
              <a:rPr lang="en-US" sz="3200" kern="100">
                <a:effectLst/>
                <a:latin typeface="Girl Scout Display Light" panose="02020003000000000000" pitchFamily="18" charset="0"/>
                <a:ea typeface="Calibri"/>
                <a:cs typeface="Arial"/>
              </a:rPr>
              <a:t>will pull data </a:t>
            </a:r>
            <a:r>
              <a:rPr lang="en-US" sz="3200" kern="100">
                <a:latin typeface="Girl Scout Display Light" panose="02020003000000000000" pitchFamily="18" charset="0"/>
                <a:ea typeface="Calibri"/>
                <a:cs typeface="Arial"/>
              </a:rPr>
              <a:t>from</a:t>
            </a:r>
            <a:r>
              <a:rPr lang="en-US" sz="3200" kern="100">
                <a:effectLst/>
                <a:latin typeface="Girl Scout Display Light" panose="02020003000000000000" pitchFamily="18" charset="0"/>
                <a:ea typeface="Calibri"/>
                <a:cs typeface="Arial"/>
              </a:rPr>
              <a:t> </a:t>
            </a:r>
          </a:p>
          <a:p>
            <a:pPr marL="0" marR="0" indent="0">
              <a:lnSpc>
                <a:spcPct val="107000"/>
              </a:lnSpc>
              <a:spcBef>
                <a:spcPts val="0"/>
              </a:spcBef>
              <a:spcAft>
                <a:spcPts val="800"/>
              </a:spcAft>
              <a:buNone/>
            </a:pPr>
            <a:r>
              <a:rPr lang="en-US" sz="3200" kern="100">
                <a:latin typeface="Girl Scout Display Light" panose="02020003000000000000" pitchFamily="18" charset="0"/>
                <a:ea typeface="Calibri"/>
                <a:cs typeface="Arial"/>
                <a:hlinkClick r:id="rId8"/>
              </a:rPr>
              <a:t>D</a:t>
            </a:r>
            <a:r>
              <a:rPr lang="en-US" sz="3200" kern="100">
                <a:effectLst/>
                <a:latin typeface="Girl Scout Display Light" panose="02020003000000000000" pitchFamily="18" charset="0"/>
                <a:ea typeface="Calibri"/>
                <a:cs typeface="Arial"/>
                <a:hlinkClick r:id="rId8"/>
              </a:rPr>
              <a:t>igital Cookie</a:t>
            </a:r>
            <a:r>
              <a:rPr lang="en-US" sz="3200" kern="100">
                <a:latin typeface="Girl Scout Display Light" panose="02020003000000000000" pitchFamily="18" charset="0"/>
                <a:ea typeface="Calibri"/>
                <a:cs typeface="Arial"/>
              </a:rPr>
              <a:t> on a scheduled basis</a:t>
            </a:r>
            <a:r>
              <a:rPr lang="en-US" sz="3200" kern="100">
                <a:effectLst/>
                <a:latin typeface="Girl Scout Display Light" panose="02020003000000000000" pitchFamily="18" charset="0"/>
                <a:ea typeface="Calibri"/>
                <a:cs typeface="Arial"/>
              </a:rPr>
              <a:t> </a:t>
            </a:r>
          </a:p>
          <a:p>
            <a:r>
              <a:rPr lang="en-US" sz="3200">
                <a:effectLst/>
                <a:latin typeface="Girl Scout Display Light" panose="02020003000000000000" pitchFamily="18" charset="0"/>
                <a:ea typeface="Calibri"/>
                <a:cs typeface="Arial"/>
              </a:rPr>
              <a:t>Troop to girl transfers completed in Smart Cookies will appear quicker on the Digital Cookie dashboard</a:t>
            </a:r>
            <a:endParaRPr lang="en-US" sz="3200">
              <a:latin typeface="Girl Scout Display Light" panose="02020003000000000000" pitchFamily="18" charset="0"/>
              <a:ea typeface="Calibri"/>
              <a:cs typeface="Arial"/>
            </a:endParaRPr>
          </a:p>
        </p:txBody>
      </p:sp>
    </p:spTree>
    <p:extLst>
      <p:ext uri="{BB962C8B-B14F-4D97-AF65-F5344CB8AC3E}">
        <p14:creationId xmlns:p14="http://schemas.microsoft.com/office/powerpoint/2010/main" val="310143885"/>
      </p:ext>
    </p:extLst>
  </p:cSld>
  <p:clrMapOvr>
    <a:masterClrMapping/>
  </p:clrMapOvr>
  <mc:AlternateContent xmlns:mc="http://schemas.openxmlformats.org/markup-compatibility/2006" xmlns:p14="http://schemas.microsoft.com/office/powerpoint/2010/main">
    <mc:Choice Requires="p14">
      <p:transition spd="slow" p14:dur="2000" advTm="24739"/>
    </mc:Choice>
    <mc:Fallback xmlns="">
      <p:transition spd="slow" advTm="2473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260377" y="4720"/>
            <a:ext cx="7129351" cy="1325563"/>
          </a:xfrm>
        </p:spPr>
        <p:txBody>
          <a:bodyPr/>
          <a:lstStyle/>
          <a:p>
            <a:r>
              <a:rPr lang="en-US" dirty="0"/>
              <a:t>Smart Cookies Updates</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905794" y="1194080"/>
            <a:ext cx="7778026" cy="5507165"/>
          </a:xfrm>
        </p:spPr>
        <p:txBody>
          <a:bodyPr vert="horz" lIns="91440" tIns="45720" rIns="91440" bIns="45720" rtlCol="0" anchor="t">
            <a:noAutofit/>
          </a:bodyPr>
          <a:lstStyle/>
          <a:p>
            <a:pPr indent="0"/>
            <a:r>
              <a:rPr lang="en-US">
                <a:latin typeface="Girl Scout Display Light" panose="02020003000000000000" pitchFamily="18" charset="0"/>
                <a:cs typeface="Calibri"/>
              </a:rPr>
              <a:t>New process to send Troop &amp; Girl Scout data from </a:t>
            </a:r>
            <a:r>
              <a:rPr lang="en-US">
                <a:latin typeface="Girl Scout Display Light" panose="02020003000000000000" pitchFamily="18" charset="0"/>
                <a:cs typeface="Calibri"/>
                <a:hlinkClick r:id="rId3"/>
              </a:rPr>
              <a:t>Smart Cookies</a:t>
            </a:r>
            <a:r>
              <a:rPr lang="en-US">
                <a:latin typeface="Girl Scout Display Light" panose="02020003000000000000" pitchFamily="18" charset="0"/>
                <a:cs typeface="Calibri"/>
              </a:rPr>
              <a:t> to </a:t>
            </a:r>
            <a:r>
              <a:rPr lang="en-US">
                <a:latin typeface="Girl Scout Display Light" panose="02020003000000000000" pitchFamily="18" charset="0"/>
                <a:cs typeface="Calibri"/>
                <a:hlinkClick r:id="rId4"/>
              </a:rPr>
              <a:t>Digital Cookie</a:t>
            </a:r>
            <a:endParaRPr lang="en-US" sz="2400">
              <a:latin typeface="Girl Scout Display Light" panose="02020003000000000000" pitchFamily="18" charset="0"/>
              <a:cs typeface="Calibri"/>
            </a:endParaRPr>
          </a:p>
          <a:p>
            <a:pPr indent="0"/>
            <a:endParaRPr lang="en-US" sz="2400" b="1" u="sng">
              <a:latin typeface="Girl Scout Display Light" panose="02020003000000000000" pitchFamily="18" charset="0"/>
              <a:cs typeface="Calibri"/>
            </a:endParaRPr>
          </a:p>
          <a:p>
            <a:pPr indent="0"/>
            <a:r>
              <a:rPr lang="en-US" sz="2800" b="1" u="sng">
                <a:latin typeface="Girl Scout Display Light" panose="02020003000000000000" pitchFamily="18" charset="0"/>
                <a:cs typeface="Calibri"/>
              </a:rPr>
              <a:t>Action Needed:</a:t>
            </a:r>
            <a:r>
              <a:rPr lang="en-US" sz="2800" b="1">
                <a:latin typeface="Girl Scout Display Light" panose="02020003000000000000" pitchFamily="18" charset="0"/>
                <a:cs typeface="Calibri"/>
              </a:rPr>
              <a:t> Before January 9, verify information is accurate in Smart Cookies</a:t>
            </a:r>
          </a:p>
          <a:p>
            <a:pPr marL="685800" indent="-457200">
              <a:buFont typeface="Arial" panose="020B0604020202020204" pitchFamily="34" charset="0"/>
              <a:buChar char="•"/>
            </a:pPr>
            <a:r>
              <a:rPr lang="en-US">
                <a:latin typeface="Girl Scout Display Light" panose="02020003000000000000" pitchFamily="18" charset="0"/>
                <a:cs typeface="Calibri"/>
              </a:rPr>
              <a:t>Troops ensure all Girl Scout info is correct</a:t>
            </a:r>
          </a:p>
          <a:p>
            <a:pPr marL="685800" indent="-457200">
              <a:buFont typeface="Arial" panose="020B0604020202020204" pitchFamily="34" charset="0"/>
              <a:buChar char="•"/>
            </a:pPr>
            <a:r>
              <a:rPr lang="en-US">
                <a:latin typeface="Girl Scout Display Light" panose="02020003000000000000" pitchFamily="18" charset="0"/>
                <a:cs typeface="Calibri"/>
              </a:rPr>
              <a:t>Connect with River Valleys Staff to update any information</a:t>
            </a:r>
            <a:endParaRPr lang="en-US">
              <a:latin typeface="Girl Scout Display Light" panose="02020003000000000000" pitchFamily="18" charset="0"/>
            </a:endParaRPr>
          </a:p>
        </p:txBody>
      </p:sp>
      <p:pic>
        <p:nvPicPr>
          <p:cNvPr id="4" name="Picture Placeholder 3" descr="A computer on a table&#10;&#10;Description automatically generated">
            <a:extLst>
              <a:ext uri="{FF2B5EF4-FFF2-40B4-BE49-F238E27FC236}">
                <a16:creationId xmlns:a16="http://schemas.microsoft.com/office/drawing/2014/main" id="{D2639D12-593E-A3F3-9826-875E48E2E382}"/>
              </a:ext>
            </a:extLst>
          </p:cNvPr>
          <p:cNvPicPr>
            <a:picLocks noGrp="1" noChangeAspect="1"/>
          </p:cNvPicPr>
          <p:nvPr>
            <p:ph type="pic" sz="quarter" idx="16"/>
          </p:nvPr>
        </p:nvPicPr>
        <p:blipFill>
          <a:blip r:embed="rId5"/>
          <a:srcRect l="17292" r="29037" b="290"/>
          <a:stretch/>
        </p:blipFill>
        <p:spPr>
          <a:xfrm>
            <a:off x="325300" y="1723292"/>
            <a:ext cx="3264898" cy="3411415"/>
          </a:xfrm>
        </p:spPr>
      </p:pic>
    </p:spTree>
    <p:extLst>
      <p:ext uri="{BB962C8B-B14F-4D97-AF65-F5344CB8AC3E}">
        <p14:creationId xmlns:p14="http://schemas.microsoft.com/office/powerpoint/2010/main" val="3829023545"/>
      </p:ext>
    </p:extLst>
  </p:cSld>
  <p:clrMapOvr>
    <a:masterClrMapping/>
  </p:clrMapOvr>
  <mc:AlternateContent xmlns:mc="http://schemas.openxmlformats.org/markup-compatibility/2006" xmlns:p14="http://schemas.microsoft.com/office/powerpoint/2010/main">
    <mc:Choice Requires="p14">
      <p:transition spd="slow" p14:dur="2000" advTm="58826"/>
    </mc:Choice>
    <mc:Fallback xmlns="">
      <p:transition spd="slow" advTm="5882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8BCC-3E91-2148-8B96-D2F69C88A805}"/>
              </a:ext>
            </a:extLst>
          </p:cNvPr>
          <p:cNvSpPr>
            <a:spLocks noGrp="1"/>
          </p:cNvSpPr>
          <p:nvPr>
            <p:ph type="title"/>
          </p:nvPr>
        </p:nvSpPr>
        <p:spPr>
          <a:xfrm>
            <a:off x="1428688" y="252447"/>
            <a:ext cx="8256494" cy="1325563"/>
          </a:xfrm>
        </p:spPr>
        <p:txBody>
          <a:bodyPr/>
          <a:lstStyle/>
          <a:p>
            <a:pPr indent="0"/>
            <a:r>
              <a:rPr lang="en-US" dirty="0">
                <a:cs typeface="Calibri"/>
              </a:rPr>
              <a:t>Smart Cookies Volunteer Access</a:t>
            </a:r>
          </a:p>
        </p:txBody>
      </p:sp>
      <p:sp>
        <p:nvSpPr>
          <p:cNvPr id="3" name="Content Placeholder 2">
            <a:extLst>
              <a:ext uri="{FF2B5EF4-FFF2-40B4-BE49-F238E27FC236}">
                <a16:creationId xmlns:a16="http://schemas.microsoft.com/office/drawing/2014/main" id="{E5FF7049-0EA1-E241-8F21-8822D821FD96}"/>
              </a:ext>
            </a:extLst>
          </p:cNvPr>
          <p:cNvSpPr>
            <a:spLocks noGrp="1"/>
          </p:cNvSpPr>
          <p:nvPr>
            <p:ph idx="1"/>
          </p:nvPr>
        </p:nvSpPr>
        <p:spPr>
          <a:xfrm>
            <a:off x="887506" y="1366428"/>
            <a:ext cx="6406662" cy="3892062"/>
          </a:xfrm>
        </p:spPr>
        <p:txBody>
          <a:bodyPr vert="horz" lIns="91440" tIns="45720" rIns="91440" bIns="45720" rtlCol="0" anchor="t">
            <a:noAutofit/>
          </a:bodyPr>
          <a:lstStyle/>
          <a:p>
            <a:pPr marL="685800" indent="-457200">
              <a:buFont typeface="Arial" panose="020B0604020202020204" pitchFamily="34" charset="0"/>
              <a:buChar char="•"/>
            </a:pPr>
            <a:r>
              <a:rPr lang="en-US">
                <a:latin typeface="Girl Scout Display Light" panose="02020003000000000000" pitchFamily="18" charset="0"/>
                <a:cs typeface="Calibri"/>
                <a:hlinkClick r:id="rId3"/>
              </a:rPr>
              <a:t>Smart Cookies </a:t>
            </a:r>
            <a:r>
              <a:rPr lang="en-US">
                <a:latin typeface="Girl Scout Display Light" panose="02020003000000000000" pitchFamily="18" charset="0"/>
                <a:cs typeface="Calibri"/>
              </a:rPr>
              <a:t>registration emails </a:t>
            </a:r>
          </a:p>
          <a:p>
            <a:pPr marL="1485900" lvl="2" indent="-342900">
              <a:buFont typeface="Arial"/>
              <a:buChar char="•"/>
            </a:pPr>
            <a:r>
              <a:rPr lang="en-US" sz="2800">
                <a:latin typeface="Girl Scout Display Light" panose="02020003000000000000" pitchFamily="18" charset="0"/>
                <a:cs typeface="Calibri"/>
              </a:rPr>
              <a:t>Week of </a:t>
            </a:r>
            <a:r>
              <a:rPr lang="en-US" sz="2800" b="1">
                <a:latin typeface="Girl Scout Display Light" panose="02020003000000000000" pitchFamily="18" charset="0"/>
                <a:cs typeface="Calibri"/>
              </a:rPr>
              <a:t>December 16</a:t>
            </a:r>
          </a:p>
          <a:p>
            <a:pPr marL="685800" indent="-457200">
              <a:buFont typeface="Arial" panose="020B0604020202020204" pitchFamily="34" charset="0"/>
              <a:buChar char="•"/>
            </a:pPr>
            <a:r>
              <a:rPr lang="en-US">
                <a:latin typeface="Girl Scout Display Light" panose="02020003000000000000" pitchFamily="18" charset="0"/>
              </a:rPr>
              <a:t>Two troop contacts</a:t>
            </a:r>
          </a:p>
          <a:p>
            <a:pPr marL="1485900" lvl="2" indent="-342900">
              <a:buFont typeface="Arial"/>
              <a:buChar char="•"/>
            </a:pPr>
            <a:r>
              <a:rPr lang="en-US" sz="2800">
                <a:latin typeface="Girl Scout Display Light" panose="02020003000000000000" pitchFamily="18" charset="0"/>
              </a:rPr>
              <a:t> Troop Cookie Manager &amp; Troop Leader</a:t>
            </a:r>
          </a:p>
          <a:p>
            <a:pPr marL="685800" indent="-457200">
              <a:buFont typeface="Arial" panose="020B0604020202020204" pitchFamily="34" charset="0"/>
              <a:buChar char="•"/>
            </a:pPr>
            <a:r>
              <a:rPr lang="en-US">
                <a:latin typeface="Girl Scout Display Light" panose="02020003000000000000" pitchFamily="18" charset="0"/>
              </a:rPr>
              <a:t>Contact GSRV</a:t>
            </a:r>
          </a:p>
          <a:p>
            <a:pPr marL="1485900" lvl="2" indent="-342900">
              <a:buFont typeface="Arial"/>
              <a:buChar char="•"/>
            </a:pPr>
            <a:r>
              <a:rPr lang="en-US" sz="2800">
                <a:latin typeface="Girl Scout Display Light" panose="02020003000000000000" pitchFamily="18" charset="0"/>
              </a:rPr>
              <a:t>Additional Users added, contact before </a:t>
            </a:r>
            <a:r>
              <a:rPr lang="en-US" sz="2800" b="1">
                <a:latin typeface="Girl Scout Display Light" panose="02020003000000000000" pitchFamily="18" charset="0"/>
              </a:rPr>
              <a:t>January 9</a:t>
            </a:r>
          </a:p>
          <a:p>
            <a:pPr lvl="2" indent="0"/>
            <a:r>
              <a:rPr lang="en-US" i="1">
                <a:latin typeface="Girl Scout Display Light" panose="02020003000000000000" pitchFamily="18" charset="0"/>
                <a:cs typeface="Calibri"/>
              </a:rPr>
              <a:t> </a:t>
            </a:r>
          </a:p>
          <a:p>
            <a:pPr marL="0" indent="0"/>
            <a:r>
              <a:rPr lang="en-US" sz="2400" i="1">
                <a:latin typeface="Girl Scout Display Light" panose="02020003000000000000" pitchFamily="18" charset="0"/>
                <a:cs typeface="Calibri"/>
              </a:rPr>
              <a:t>Add </a:t>
            </a:r>
            <a:r>
              <a:rPr lang="en-US" sz="2400" i="1">
                <a:latin typeface="Girl Scout Display Light" panose="02020003000000000000" pitchFamily="18" charset="0"/>
                <a:cs typeface="Calibri"/>
                <a:hlinkClick r:id="rId4"/>
              </a:rPr>
              <a:t>noreply@abcsmartcookies.com</a:t>
            </a:r>
            <a:r>
              <a:rPr lang="en-US" sz="2400" i="1">
                <a:latin typeface="Girl Scout Display Light" panose="02020003000000000000" pitchFamily="18" charset="0"/>
                <a:cs typeface="Calibri"/>
              </a:rPr>
              <a:t> to your safe sender list!</a:t>
            </a:r>
            <a:endParaRPr lang="en-US" sz="2400">
              <a:latin typeface="Girl Scout Display Light" panose="02020003000000000000" pitchFamily="18" charset="0"/>
            </a:endParaRPr>
          </a:p>
          <a:p>
            <a:pPr marL="0" indent="0"/>
            <a:endParaRPr lang="en-US" sz="2000" dirty="0">
              <a:cs typeface="Calibri"/>
            </a:endParaRPr>
          </a:p>
        </p:txBody>
      </p:sp>
      <p:pic>
        <p:nvPicPr>
          <p:cNvPr id="4" name="Picture 3" descr="A logo of a company&#10;&#10;Description automatically generated">
            <a:extLst>
              <a:ext uri="{FF2B5EF4-FFF2-40B4-BE49-F238E27FC236}">
                <a16:creationId xmlns:a16="http://schemas.microsoft.com/office/drawing/2014/main" id="{A4BE068B-2E6B-467F-6A8E-7A79A0F2FEDB}"/>
              </a:ext>
            </a:extLst>
          </p:cNvPr>
          <p:cNvPicPr>
            <a:picLocks noChangeAspect="1"/>
          </p:cNvPicPr>
          <p:nvPr/>
        </p:nvPicPr>
        <p:blipFill>
          <a:blip r:embed="rId5"/>
          <a:stretch>
            <a:fillRect/>
          </a:stretch>
        </p:blipFill>
        <p:spPr>
          <a:xfrm>
            <a:off x="8257083" y="2606554"/>
            <a:ext cx="2856198" cy="2882203"/>
          </a:xfrm>
          <a:prstGeom prst="rect">
            <a:avLst/>
          </a:prstGeom>
        </p:spPr>
      </p:pic>
    </p:spTree>
    <p:extLst>
      <p:ext uri="{BB962C8B-B14F-4D97-AF65-F5344CB8AC3E}">
        <p14:creationId xmlns:p14="http://schemas.microsoft.com/office/powerpoint/2010/main" val="305719482"/>
      </p:ext>
    </p:extLst>
  </p:cSld>
  <p:clrMapOvr>
    <a:masterClrMapping/>
  </p:clrMapOvr>
  <mc:AlternateContent xmlns:mc="http://schemas.openxmlformats.org/markup-compatibility/2006" xmlns:p14="http://schemas.microsoft.com/office/powerpoint/2010/main">
    <mc:Choice Requires="p14">
      <p:transition spd="slow" p14:dur="2000" advTm="95908"/>
    </mc:Choice>
    <mc:Fallback xmlns="">
      <p:transition spd="slow" advTm="9590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D134-BB5C-404B-9A14-098DDB06DD0E}"/>
              </a:ext>
            </a:extLst>
          </p:cNvPr>
          <p:cNvSpPr>
            <a:spLocks noGrp="1"/>
          </p:cNvSpPr>
          <p:nvPr>
            <p:ph type="title"/>
          </p:nvPr>
        </p:nvSpPr>
        <p:spPr>
          <a:xfrm>
            <a:off x="362774" y="17893"/>
            <a:ext cx="10515600" cy="994884"/>
          </a:xfrm>
        </p:spPr>
        <p:txBody>
          <a:bodyPr/>
          <a:lstStyle/>
          <a:p>
            <a:pPr algn="l"/>
            <a:r>
              <a:rPr lang="en-US" dirty="0">
                <a:latin typeface="Girl Scout Text Book"/>
              </a:rPr>
              <a:t>Smart Cookies</a:t>
            </a:r>
            <a:endParaRPr lang="en-US" dirty="0"/>
          </a:p>
        </p:txBody>
      </p:sp>
      <p:sp>
        <p:nvSpPr>
          <p:cNvPr id="4" name="Content Placeholder 2">
            <a:extLst>
              <a:ext uri="{FF2B5EF4-FFF2-40B4-BE49-F238E27FC236}">
                <a16:creationId xmlns:a16="http://schemas.microsoft.com/office/drawing/2014/main" id="{5506185A-DC1F-EFE8-B1D5-FAEF04913087}"/>
              </a:ext>
            </a:extLst>
          </p:cNvPr>
          <p:cNvSpPr txBox="1">
            <a:spLocks/>
          </p:cNvSpPr>
          <p:nvPr/>
        </p:nvSpPr>
        <p:spPr>
          <a:xfrm>
            <a:off x="357400" y="1027154"/>
            <a:ext cx="11622550" cy="2276538"/>
          </a:xfrm>
          <a:prstGeom prst="rect">
            <a:avLst/>
          </a:prstGeom>
        </p:spPr>
        <p:txBody>
          <a:bodyPr vert="horz" lIns="91440" tIns="45720" rIns="91440" bIns="45720" rtlCol="0" anchor="t">
            <a:normAutofit lnSpcReduction="10000"/>
          </a:bodyPr>
          <a:lstStyle>
            <a:lvl1pPr marL="228600" indent="-228600" algn="ctr"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ctr"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ctr"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ctr"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ctr"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r>
              <a:rPr lang="en-US" dirty="0">
                <a:latin typeface="Girl Scout Display Light" panose="02020003000000000000" pitchFamily="18" charset="0"/>
              </a:rPr>
              <a:t>Credit card, PayPal, and Venmo payments will be made in Digital Cookie</a:t>
            </a:r>
          </a:p>
          <a:p>
            <a:pPr marL="342900" indent="-342900" algn="l">
              <a:buFont typeface="Arial"/>
              <a:buChar char="•"/>
            </a:pPr>
            <a:r>
              <a:rPr lang="en-US" dirty="0">
                <a:latin typeface="Girl Scout Display Light" panose="02020003000000000000" pitchFamily="18" charset="0"/>
              </a:rPr>
              <a:t>Troop will be credited for these sales in Smart Cookies</a:t>
            </a:r>
          </a:p>
          <a:p>
            <a:pPr marL="342900" indent="-342900" algn="l">
              <a:buFont typeface="Arial"/>
              <a:buChar char="•"/>
            </a:pPr>
            <a:r>
              <a:rPr lang="en-US" dirty="0">
                <a:latin typeface="Girl Scout Display Light" panose="02020003000000000000" pitchFamily="18" charset="0"/>
              </a:rPr>
              <a:t>Payments are reflected in </a:t>
            </a:r>
            <a:r>
              <a:rPr lang="en-US" dirty="0">
                <a:latin typeface="Girl Scout Display Light" panose="02020003000000000000" pitchFamily="18" charset="0"/>
                <a:cs typeface="Arial"/>
                <a:hlinkClick r:id="rId3"/>
              </a:rPr>
              <a:t>Smart Cookies</a:t>
            </a:r>
            <a:r>
              <a:rPr lang="en-US" dirty="0">
                <a:latin typeface="Girl Scout Display Light" panose="02020003000000000000" pitchFamily="18" charset="0"/>
                <a:cs typeface="Arial"/>
              </a:rPr>
              <a:t> </a:t>
            </a:r>
            <a:r>
              <a:rPr lang="en-US" dirty="0">
                <a:latin typeface="Girl Scout Display Light" panose="02020003000000000000" pitchFamily="18" charset="0"/>
              </a:rPr>
              <a:t>on Girl and Troop Financial Transactions tab or Balance Summary Reports</a:t>
            </a:r>
          </a:p>
          <a:p>
            <a:pPr marL="0" indent="0" algn="l"/>
            <a:endParaRPr lang="en-US" sz="2400" dirty="0">
              <a:latin typeface="Girl Scout Display Light"/>
            </a:endParaRPr>
          </a:p>
          <a:p>
            <a:pPr marL="0" indent="0" algn="l"/>
            <a:endParaRPr lang="en-US" sz="2400" i="1" dirty="0">
              <a:solidFill>
                <a:srgbClr val="0563C1"/>
              </a:solidFill>
              <a:ea typeface="Calibri" panose="020F0502020204030204" pitchFamily="34" charset="0"/>
            </a:endParaRPr>
          </a:p>
        </p:txBody>
      </p:sp>
      <p:pic>
        <p:nvPicPr>
          <p:cNvPr id="6" name="Picture 5" descr="A close-up of a credit card&#10;&#10;Description automatically generated">
            <a:extLst>
              <a:ext uri="{FF2B5EF4-FFF2-40B4-BE49-F238E27FC236}">
                <a16:creationId xmlns:a16="http://schemas.microsoft.com/office/drawing/2014/main" id="{401C6072-28F9-B18B-CFA8-ECCBC8DAE0D8}"/>
              </a:ext>
            </a:extLst>
          </p:cNvPr>
          <p:cNvPicPr>
            <a:picLocks noChangeAspect="1"/>
          </p:cNvPicPr>
          <p:nvPr/>
        </p:nvPicPr>
        <p:blipFill>
          <a:blip r:embed="rId4"/>
          <a:stretch>
            <a:fillRect/>
          </a:stretch>
        </p:blipFill>
        <p:spPr>
          <a:xfrm>
            <a:off x="0" y="4293506"/>
            <a:ext cx="5993560" cy="1923330"/>
          </a:xfrm>
          <a:prstGeom prst="rect">
            <a:avLst/>
          </a:prstGeom>
        </p:spPr>
      </p:pic>
      <p:sp>
        <p:nvSpPr>
          <p:cNvPr id="7" name="TextBox 6">
            <a:extLst>
              <a:ext uri="{FF2B5EF4-FFF2-40B4-BE49-F238E27FC236}">
                <a16:creationId xmlns:a16="http://schemas.microsoft.com/office/drawing/2014/main" id="{1E12184E-D267-B162-13BD-95F205BE55BD}"/>
              </a:ext>
            </a:extLst>
          </p:cNvPr>
          <p:cNvSpPr txBox="1"/>
          <p:nvPr/>
        </p:nvSpPr>
        <p:spPr>
          <a:xfrm>
            <a:off x="199389" y="3706710"/>
            <a:ext cx="583433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Georgia"/>
              </a:rPr>
              <a:t>Smart Cookies Financial Transactions Girl Balance Summary Report</a:t>
            </a:r>
            <a:endParaRPr lang="en-US" sz="1400" dirty="0">
              <a:ea typeface="Calibri"/>
              <a:cs typeface="Calibri"/>
            </a:endParaRPr>
          </a:p>
        </p:txBody>
      </p:sp>
      <p:pic>
        <p:nvPicPr>
          <p:cNvPr id="9" name="Picture 8" descr="A close-up of a bank card&#10;&#10;Description automatically generated">
            <a:extLst>
              <a:ext uri="{FF2B5EF4-FFF2-40B4-BE49-F238E27FC236}">
                <a16:creationId xmlns:a16="http://schemas.microsoft.com/office/drawing/2014/main" id="{24ABA204-CE12-F04F-D527-B55DC635E0BC}"/>
              </a:ext>
            </a:extLst>
          </p:cNvPr>
          <p:cNvPicPr>
            <a:picLocks noChangeAspect="1"/>
          </p:cNvPicPr>
          <p:nvPr/>
        </p:nvPicPr>
        <p:blipFill>
          <a:blip r:embed="rId5"/>
          <a:stretch>
            <a:fillRect/>
          </a:stretch>
        </p:blipFill>
        <p:spPr>
          <a:xfrm>
            <a:off x="5942480" y="4318076"/>
            <a:ext cx="6249520" cy="1898760"/>
          </a:xfrm>
          <a:prstGeom prst="rect">
            <a:avLst/>
          </a:prstGeom>
          <a:ln>
            <a:solidFill>
              <a:schemeClr val="tx1"/>
            </a:solidFill>
          </a:ln>
        </p:spPr>
      </p:pic>
      <p:sp>
        <p:nvSpPr>
          <p:cNvPr id="10" name="TextBox 9">
            <a:extLst>
              <a:ext uri="{FF2B5EF4-FFF2-40B4-BE49-F238E27FC236}">
                <a16:creationId xmlns:a16="http://schemas.microsoft.com/office/drawing/2014/main" id="{F4B44D75-3990-A35B-CA6B-5489A67CD4E1}"/>
              </a:ext>
            </a:extLst>
          </p:cNvPr>
          <p:cNvSpPr txBox="1"/>
          <p:nvPr/>
        </p:nvSpPr>
        <p:spPr>
          <a:xfrm>
            <a:off x="5942480" y="3705020"/>
            <a:ext cx="54748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Georgia"/>
              </a:rPr>
              <a:t>Smart Cookies Financial Transactions Troop Balance Summary</a:t>
            </a:r>
            <a:endParaRPr lang="en-US" sz="1400" dirty="0">
              <a:ea typeface="Calibri"/>
              <a:cs typeface="Calibri"/>
            </a:endParaRPr>
          </a:p>
        </p:txBody>
      </p:sp>
    </p:spTree>
    <p:extLst>
      <p:ext uri="{BB962C8B-B14F-4D97-AF65-F5344CB8AC3E}">
        <p14:creationId xmlns:p14="http://schemas.microsoft.com/office/powerpoint/2010/main" val="867579225"/>
      </p:ext>
    </p:extLst>
  </p:cSld>
  <p:clrMapOvr>
    <a:masterClrMapping/>
  </p:clrMapOvr>
  <mc:AlternateContent xmlns:mc="http://schemas.openxmlformats.org/markup-compatibility/2006" xmlns:p14="http://schemas.microsoft.com/office/powerpoint/2010/main">
    <mc:Choice Requires="p14">
      <p:transition spd="slow" p14:dur="2000" advTm="33887"/>
    </mc:Choice>
    <mc:Fallback xmlns="">
      <p:transition spd="slow" advTm="3388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353683" y="273867"/>
            <a:ext cx="8687922" cy="1325563"/>
          </a:xfrm>
        </p:spPr>
        <p:txBody>
          <a:bodyPr/>
          <a:lstStyle/>
          <a:p>
            <a:r>
              <a:rPr lang="en-US" dirty="0"/>
              <a:t>Additional Smart Cookies Support</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353683" y="1651078"/>
            <a:ext cx="8687922" cy="2887732"/>
          </a:xfrm>
        </p:spPr>
        <p:txBody>
          <a:bodyPr vert="horz" lIns="91440" tIns="45720" rIns="91440" bIns="45720" rtlCol="0" anchor="t">
            <a:noAutofit/>
          </a:bodyPr>
          <a:lstStyle/>
          <a:p>
            <a:pPr marL="457200" indent="-457200">
              <a:buFont typeface="Arial"/>
              <a:buChar char="•"/>
            </a:pPr>
            <a:r>
              <a:rPr lang="en-US" sz="2400" dirty="0">
                <a:latin typeface="Girl Scout Display Light" panose="02020003000000000000" pitchFamily="18" charset="0"/>
              </a:rPr>
              <a:t>Girl Scouts River Valleys Staff</a:t>
            </a:r>
          </a:p>
          <a:p>
            <a:pPr marL="457200" indent="-457200">
              <a:buFont typeface="Arial"/>
              <a:buChar char="•"/>
            </a:pPr>
            <a:r>
              <a:rPr lang="en-US" sz="2400" dirty="0">
                <a:latin typeface="Girl Scout Display Light" panose="02020003000000000000" pitchFamily="18" charset="0"/>
              </a:rPr>
              <a:t>Smart Cookies Help Desk for Volunteers:</a:t>
            </a:r>
          </a:p>
          <a:p>
            <a:pPr marL="914400" lvl="1" indent="-457200">
              <a:buFont typeface="Arial"/>
              <a:buChar char="•"/>
            </a:pPr>
            <a:r>
              <a:rPr lang="en-US" dirty="0">
                <a:latin typeface="Girl Scout Display Light" panose="02020003000000000000" pitchFamily="18" charset="0"/>
                <a:hlinkClick r:id="rId3"/>
              </a:rPr>
              <a:t>ABCSmartCookieTechSupport@hearthsidefoods.com</a:t>
            </a:r>
            <a:endParaRPr lang="en-US" dirty="0">
              <a:latin typeface="Girl Scout Display Light" panose="02020003000000000000" pitchFamily="18" charset="0"/>
            </a:endParaRPr>
          </a:p>
          <a:p>
            <a:pPr marL="914400" lvl="1" indent="-457200">
              <a:buFont typeface="Arial"/>
              <a:buChar char="•"/>
            </a:pPr>
            <a:r>
              <a:rPr lang="en-US" dirty="0">
                <a:latin typeface="Girl Scout Display Light" panose="02020003000000000000" pitchFamily="18" charset="0"/>
              </a:rPr>
              <a:t>855-444-6682</a:t>
            </a:r>
          </a:p>
          <a:p>
            <a:pPr marL="457200" indent="-457200">
              <a:buFont typeface="Arial"/>
              <a:buChar char="•"/>
            </a:pPr>
            <a:r>
              <a:rPr lang="en-US" sz="2400" dirty="0">
                <a:latin typeface="Girl Scout Display Light" panose="02020003000000000000" pitchFamily="18" charset="0"/>
              </a:rPr>
              <a:t>Safety and Training tab in Smart Cookies</a:t>
            </a:r>
          </a:p>
          <a:p>
            <a:pPr marL="457200" indent="-457200">
              <a:buFont typeface="Arial"/>
              <a:buChar char="•"/>
            </a:pPr>
            <a:endParaRPr lang="en-US" sz="2000" dirty="0">
              <a:latin typeface="Girl Scout Text Book"/>
            </a:endParaRPr>
          </a:p>
        </p:txBody>
      </p:sp>
      <p:pic>
        <p:nvPicPr>
          <p:cNvPr id="11" name="Picture 10">
            <a:extLst>
              <a:ext uri="{FF2B5EF4-FFF2-40B4-BE49-F238E27FC236}">
                <a16:creationId xmlns:a16="http://schemas.microsoft.com/office/drawing/2014/main" id="{C05543CF-58FD-8819-8C2D-3A17DB20033F}"/>
              </a:ext>
            </a:extLst>
          </p:cNvPr>
          <p:cNvPicPr>
            <a:picLocks noChangeAspect="1"/>
          </p:cNvPicPr>
          <p:nvPr/>
        </p:nvPicPr>
        <p:blipFill>
          <a:blip r:embed="rId4"/>
          <a:stretch>
            <a:fillRect/>
          </a:stretch>
        </p:blipFill>
        <p:spPr>
          <a:xfrm>
            <a:off x="1146047" y="4538810"/>
            <a:ext cx="10773637" cy="1945035"/>
          </a:xfrm>
          <a:prstGeom prst="rect">
            <a:avLst/>
          </a:prstGeom>
        </p:spPr>
      </p:pic>
    </p:spTree>
    <p:extLst>
      <p:ext uri="{BB962C8B-B14F-4D97-AF65-F5344CB8AC3E}">
        <p14:creationId xmlns:p14="http://schemas.microsoft.com/office/powerpoint/2010/main" val="828010182"/>
      </p:ext>
    </p:extLst>
  </p:cSld>
  <p:clrMapOvr>
    <a:masterClrMapping/>
  </p:clrMapOvr>
  <mc:AlternateContent xmlns:mc="http://schemas.openxmlformats.org/markup-compatibility/2006" xmlns:p14="http://schemas.microsoft.com/office/powerpoint/2010/main">
    <mc:Choice Requires="p14">
      <p:transition spd="slow" p14:dur="2000" advTm="47680"/>
    </mc:Choice>
    <mc:Fallback xmlns="">
      <p:transition spd="slow" advTm="4768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8723A9-3F77-F279-0A2D-6043C3D3193D}"/>
              </a:ext>
            </a:extLst>
          </p:cNvPr>
          <p:cNvSpPr/>
          <p:nvPr/>
        </p:nvSpPr>
        <p:spPr>
          <a:xfrm>
            <a:off x="977900" y="1476038"/>
            <a:ext cx="10426700" cy="51562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63B135-AB36-8640-B044-25A549451554}"/>
              </a:ext>
            </a:extLst>
          </p:cNvPr>
          <p:cNvSpPr>
            <a:spLocks noGrp="1"/>
          </p:cNvSpPr>
          <p:nvPr>
            <p:ph type="ctrTitle"/>
          </p:nvPr>
        </p:nvSpPr>
        <p:spPr>
          <a:xfrm>
            <a:off x="1524000" y="2135861"/>
            <a:ext cx="9144000" cy="1473777"/>
          </a:xfrm>
        </p:spPr>
        <p:txBody>
          <a:bodyPr/>
          <a:lstStyle/>
          <a:p>
            <a:r>
              <a:rPr lang="en-US" dirty="0">
                <a:solidFill>
                  <a:schemeClr val="bg1"/>
                </a:solidFill>
                <a:latin typeface="Girl Scout Text Book" panose="02020003000000000000" pitchFamily="18" charset="0"/>
                <a:cs typeface="Calibri"/>
              </a:rPr>
              <a:t>Digital Cookie</a:t>
            </a:r>
            <a:endParaRPr lang="en-US" dirty="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3324522039"/>
      </p:ext>
    </p:extLst>
  </p:cSld>
  <p:clrMapOvr>
    <a:masterClrMapping/>
  </p:clrMapOvr>
  <mc:AlternateContent xmlns:mc="http://schemas.openxmlformats.org/markup-compatibility/2006" xmlns:p14="http://schemas.microsoft.com/office/powerpoint/2010/main">
    <mc:Choice Requires="p14">
      <p:transition spd="slow" p14:dur="2000" advTm="8508"/>
    </mc:Choice>
    <mc:Fallback xmlns="">
      <p:transition spd="slow" advTm="850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627756" y="448750"/>
            <a:ext cx="5257800" cy="1325563"/>
          </a:xfrm>
        </p:spPr>
        <p:txBody>
          <a:bodyPr/>
          <a:lstStyle/>
          <a:p>
            <a:r>
              <a:rPr lang="en-US"/>
              <a:t>Digital Cookie </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814406" y="1774313"/>
            <a:ext cx="7663706" cy="2983697"/>
          </a:xfrm>
        </p:spPr>
        <p:txBody>
          <a:bodyPr vert="horz" lIns="91440" tIns="45720" rIns="91440" bIns="45720" rtlCol="0" anchor="t">
            <a:noAutofit/>
          </a:bodyPr>
          <a:lstStyle/>
          <a:p>
            <a:pPr marL="342900" indent="-342900">
              <a:buFont typeface="Arial" panose="020B0604020202020204" pitchFamily="34" charset="0"/>
              <a:buChar char="•"/>
            </a:pPr>
            <a:r>
              <a:rPr lang="en-US" sz="3200">
                <a:latin typeface="Girl Scout Display Light" panose="02020003000000000000" pitchFamily="18" charset="0"/>
              </a:rPr>
              <a:t>Access Dates</a:t>
            </a:r>
          </a:p>
          <a:p>
            <a:pPr marL="342900" indent="-342900">
              <a:buFont typeface="Arial" panose="020B0604020202020204" pitchFamily="34" charset="0"/>
              <a:buChar char="•"/>
            </a:pPr>
            <a:r>
              <a:rPr lang="en-US" sz="3200">
                <a:latin typeface="Girl Scout Display Light" panose="02020003000000000000" pitchFamily="18" charset="0"/>
              </a:rPr>
              <a:t>Improved Customer Check-out Experience</a:t>
            </a:r>
          </a:p>
          <a:p>
            <a:pPr marL="342900" indent="-342900">
              <a:buFont typeface="Arial" panose="020B0604020202020204" pitchFamily="34" charset="0"/>
              <a:buChar char="•"/>
            </a:pPr>
            <a:r>
              <a:rPr lang="en-US" sz="3200">
                <a:latin typeface="Girl Scout Display Light" panose="02020003000000000000" pitchFamily="18" charset="0"/>
              </a:rPr>
              <a:t>Updated Features for Girl Scouts and Troops</a:t>
            </a:r>
          </a:p>
          <a:p>
            <a:pPr marL="342900" indent="-342900">
              <a:buFont typeface="Arial" panose="020B0604020202020204" pitchFamily="34" charset="0"/>
              <a:buChar char="•"/>
            </a:pPr>
            <a:r>
              <a:rPr lang="en-US" sz="3200">
                <a:latin typeface="Girl Scout Display Light" panose="02020003000000000000" pitchFamily="18" charset="0"/>
              </a:rPr>
              <a:t>New Resource for Tracking Family Inventory Need</a:t>
            </a:r>
          </a:p>
        </p:txBody>
      </p:sp>
      <p:pic>
        <p:nvPicPr>
          <p:cNvPr id="4" name="Picture 3">
            <a:extLst>
              <a:ext uri="{FF2B5EF4-FFF2-40B4-BE49-F238E27FC236}">
                <a16:creationId xmlns:a16="http://schemas.microsoft.com/office/drawing/2014/main" id="{AC044C60-33B0-3530-5299-D068DC5B8F66}"/>
              </a:ext>
            </a:extLst>
          </p:cNvPr>
          <p:cNvPicPr>
            <a:picLocks noChangeAspect="1"/>
          </p:cNvPicPr>
          <p:nvPr/>
        </p:nvPicPr>
        <p:blipFill>
          <a:blip r:embed="rId3"/>
          <a:stretch>
            <a:fillRect/>
          </a:stretch>
        </p:blipFill>
        <p:spPr>
          <a:xfrm>
            <a:off x="447880" y="2100898"/>
            <a:ext cx="2475188" cy="2648058"/>
          </a:xfrm>
          <a:prstGeom prst="rect">
            <a:avLst/>
          </a:prstGeom>
        </p:spPr>
      </p:pic>
    </p:spTree>
    <p:extLst>
      <p:ext uri="{BB962C8B-B14F-4D97-AF65-F5344CB8AC3E}">
        <p14:creationId xmlns:p14="http://schemas.microsoft.com/office/powerpoint/2010/main" val="349850904"/>
      </p:ext>
    </p:extLst>
  </p:cSld>
  <p:clrMapOvr>
    <a:masterClrMapping/>
  </p:clrMapOvr>
  <mc:AlternateContent xmlns:mc="http://schemas.openxmlformats.org/markup-compatibility/2006" xmlns:p14="http://schemas.microsoft.com/office/powerpoint/2010/main">
    <mc:Choice Requires="p14">
      <p:transition spd="slow" p14:dur="2000" advTm="25087"/>
    </mc:Choice>
    <mc:Fallback xmlns="">
      <p:transition spd="slow" advTm="2508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436375" y="-14325"/>
            <a:ext cx="5596691" cy="1325563"/>
          </a:xfrm>
        </p:spPr>
        <p:txBody>
          <a:bodyPr/>
          <a:lstStyle/>
          <a:p>
            <a:r>
              <a:rPr lang="en-US" dirty="0"/>
              <a:t>Digital Cookie Access</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3288892" y="2419688"/>
            <a:ext cx="8909203" cy="2228162"/>
          </a:xfrm>
        </p:spPr>
        <p:txBody>
          <a:bodyPr vert="horz" lIns="91440" tIns="45720" rIns="91440" bIns="45720" rtlCol="0" anchor="t">
            <a:noAutofit/>
          </a:bodyPr>
          <a:lstStyle/>
          <a:p>
            <a:pPr marL="342900" indent="-342900">
              <a:buFont typeface="Arial" panose="020B0604020202020204" pitchFamily="34" charset="0"/>
              <a:buChar char="•"/>
            </a:pPr>
            <a:r>
              <a:rPr lang="en-US" b="1" dirty="0">
                <a:latin typeface="Girl Scout Display Light"/>
              </a:rPr>
              <a:t>Volunteer access</a:t>
            </a:r>
            <a:r>
              <a:rPr lang="en-US" dirty="0">
                <a:latin typeface="Girl Scout Display Light"/>
              </a:rPr>
              <a:t> to </a:t>
            </a:r>
            <a:r>
              <a:rPr lang="en-US" dirty="0">
                <a:latin typeface="Girl Scout Display Light"/>
                <a:hlinkClick r:id="rId3"/>
              </a:rPr>
              <a:t>Digital Cookie </a:t>
            </a:r>
            <a:r>
              <a:rPr lang="en-US" dirty="0">
                <a:latin typeface="Girl Scout Display Light"/>
              </a:rPr>
              <a:t>begins </a:t>
            </a:r>
            <a:r>
              <a:rPr lang="en-US" b="1" dirty="0">
                <a:latin typeface="Girl Scout Display Light"/>
              </a:rPr>
              <a:t>January 24</a:t>
            </a:r>
            <a:endParaRPr lang="en-US" dirty="0"/>
          </a:p>
          <a:p>
            <a:pPr marL="342900" indent="-342900">
              <a:buFont typeface="Arial" panose="020B0604020202020204" pitchFamily="34" charset="0"/>
              <a:buChar char="•"/>
            </a:pPr>
            <a:r>
              <a:rPr lang="en-US" b="1" dirty="0">
                <a:latin typeface="Girl Scout Display Light"/>
              </a:rPr>
              <a:t>Girl Scouts and families</a:t>
            </a:r>
            <a:r>
              <a:rPr lang="en-US" dirty="0">
                <a:latin typeface="Girl Scout Display Light"/>
              </a:rPr>
              <a:t> will receive access to Digital Cookie via a registration email on </a:t>
            </a:r>
            <a:r>
              <a:rPr lang="en-US" b="1" dirty="0">
                <a:latin typeface="Girl Scout Display Light"/>
              </a:rPr>
              <a:t>February 1</a:t>
            </a:r>
          </a:p>
          <a:p>
            <a:pPr marL="0" indent="0"/>
            <a:endParaRPr lang="en-US" dirty="0"/>
          </a:p>
        </p:txBody>
      </p:sp>
      <p:pic>
        <p:nvPicPr>
          <p:cNvPr id="6" name="Picture 5">
            <a:extLst>
              <a:ext uri="{FF2B5EF4-FFF2-40B4-BE49-F238E27FC236}">
                <a16:creationId xmlns:a16="http://schemas.microsoft.com/office/drawing/2014/main" id="{50D673A4-A895-F86A-8DFB-FA0730BC9FBF}"/>
              </a:ext>
            </a:extLst>
          </p:cNvPr>
          <p:cNvPicPr>
            <a:picLocks noChangeAspect="1"/>
          </p:cNvPicPr>
          <p:nvPr/>
        </p:nvPicPr>
        <p:blipFill>
          <a:blip r:embed="rId4"/>
          <a:stretch>
            <a:fillRect/>
          </a:stretch>
        </p:blipFill>
        <p:spPr>
          <a:xfrm>
            <a:off x="396817" y="2113634"/>
            <a:ext cx="2475188" cy="2648058"/>
          </a:xfrm>
          <a:prstGeom prst="rect">
            <a:avLst/>
          </a:prstGeom>
        </p:spPr>
      </p:pic>
    </p:spTree>
    <p:extLst>
      <p:ext uri="{BB962C8B-B14F-4D97-AF65-F5344CB8AC3E}">
        <p14:creationId xmlns:p14="http://schemas.microsoft.com/office/powerpoint/2010/main" val="3315994262"/>
      </p:ext>
    </p:extLst>
  </p:cSld>
  <p:clrMapOvr>
    <a:masterClrMapping/>
  </p:clrMapOvr>
  <mc:AlternateContent xmlns:mc="http://schemas.openxmlformats.org/markup-compatibility/2006" xmlns:p14="http://schemas.microsoft.com/office/powerpoint/2010/main">
    <mc:Choice Requires="p14">
      <p:transition spd="slow" p14:dur="2000" advTm="15172"/>
    </mc:Choice>
    <mc:Fallback xmlns="">
      <p:transition spd="slow" advTm="1517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185058" y="-2102"/>
            <a:ext cx="10056222" cy="1325563"/>
          </a:xfrm>
        </p:spPr>
        <p:txBody>
          <a:bodyPr>
            <a:normAutofit/>
          </a:bodyPr>
          <a:lstStyle/>
          <a:p>
            <a:r>
              <a:rPr lang="en-US" sz="3400" dirty="0">
                <a:cs typeface="Calibri"/>
              </a:rPr>
              <a:t>Digital Cookie Mobile App Enhancements</a:t>
            </a:r>
            <a:endParaRPr lang="en-US" sz="3400" dirty="0"/>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216076" y="1007914"/>
            <a:ext cx="7559844" cy="5233913"/>
          </a:xfrm>
        </p:spPr>
        <p:txBody>
          <a:bodyPr vert="horz" lIns="91440" tIns="45720" rIns="91440" bIns="45720" rtlCol="0" anchor="t">
            <a:noAutofit/>
          </a:bodyPr>
          <a:lstStyle/>
          <a:p>
            <a:pPr marL="914400" lvl="2" indent="0"/>
            <a:r>
              <a:rPr lang="en-US" sz="2400" dirty="0">
                <a:latin typeface="Girl Scout Display Light" panose="02020003000000000000" pitchFamily="18" charset="0"/>
              </a:rPr>
              <a:t>Improved Customer Check-out Process: </a:t>
            </a:r>
          </a:p>
          <a:p>
            <a:pPr marL="1371600" lvl="2" indent="-457200">
              <a:buFont typeface="Arial" panose="020B0604020202020204" pitchFamily="34" charset="0"/>
              <a:buChar char="•"/>
            </a:pPr>
            <a:r>
              <a:rPr lang="en-US" sz="2400" dirty="0">
                <a:latin typeface="Girl Scout Display Light" panose="02020003000000000000" pitchFamily="18" charset="0"/>
              </a:rPr>
              <a:t>No longer required to fill in customer name, email, zip for </a:t>
            </a:r>
            <a:r>
              <a:rPr lang="en-US" sz="2400" b="1" dirty="0">
                <a:latin typeface="Girl Scout Display Light" panose="02020003000000000000" pitchFamily="18" charset="0"/>
              </a:rPr>
              <a:t>Give Cookies to Customers Now</a:t>
            </a:r>
          </a:p>
          <a:p>
            <a:pPr marL="914400" lvl="2" indent="0"/>
            <a:endParaRPr lang="en-US" sz="2400" b="1" dirty="0">
              <a:latin typeface="Girl Scout Display Light" panose="02020003000000000000" pitchFamily="18" charset="0"/>
              <a:cs typeface="Calibri"/>
            </a:endParaRPr>
          </a:p>
          <a:p>
            <a:pPr marL="914400" lvl="2" indent="0"/>
            <a:r>
              <a:rPr lang="en-US" sz="2400" dirty="0">
                <a:latin typeface="Girl Scout Display Light" panose="02020003000000000000" pitchFamily="18" charset="0"/>
                <a:cs typeface="Calibri"/>
              </a:rPr>
              <a:t>Girl Scout login on Mobile App:</a:t>
            </a:r>
            <a:endParaRPr lang="en-US" sz="2400" dirty="0">
              <a:latin typeface="Girl Scout Display Light" panose="02020003000000000000" pitchFamily="18" charset="0"/>
            </a:endParaRPr>
          </a:p>
          <a:p>
            <a:pPr marL="1371600" lvl="2" indent="-457200">
              <a:buFont typeface="Arial" panose="020B0604020202020204" pitchFamily="34" charset="0"/>
              <a:buChar char="•"/>
            </a:pPr>
            <a:r>
              <a:rPr lang="en-US" sz="2400" dirty="0">
                <a:latin typeface="Girl Scout Display Light" panose="02020003000000000000" pitchFamily="18" charset="0"/>
                <a:cs typeface="Calibri"/>
              </a:rPr>
              <a:t>No more differentiation between </a:t>
            </a:r>
            <a:r>
              <a:rPr lang="en-US" sz="2400" b="1" dirty="0">
                <a:latin typeface="Girl Scout Display Light" panose="02020003000000000000" pitchFamily="18" charset="0"/>
                <a:cs typeface="Calibri"/>
              </a:rPr>
              <a:t>sold at booth</a:t>
            </a:r>
            <a:r>
              <a:rPr lang="en-US" sz="2400" dirty="0">
                <a:latin typeface="Girl Scout Display Light" panose="02020003000000000000" pitchFamily="18" charset="0"/>
                <a:cs typeface="Calibri"/>
              </a:rPr>
              <a:t> or </a:t>
            </a:r>
            <a:r>
              <a:rPr lang="en-US" sz="2400" b="1" dirty="0">
                <a:latin typeface="Girl Scout Display Light" panose="02020003000000000000" pitchFamily="18" charset="0"/>
                <a:cs typeface="Calibri"/>
              </a:rPr>
              <a:t>not sold at booth</a:t>
            </a:r>
          </a:p>
          <a:p>
            <a:pPr marL="1371600" lvl="2" indent="-457200">
              <a:buFont typeface="Arial" panose="020B0604020202020204" pitchFamily="34" charset="0"/>
              <a:buChar char="•"/>
            </a:pPr>
            <a:r>
              <a:rPr lang="en-US" sz="2400" dirty="0">
                <a:latin typeface="Girl Scout Display Light" panose="02020003000000000000" pitchFamily="18" charset="0"/>
                <a:cs typeface="Calibri"/>
              </a:rPr>
              <a:t>Renamed as </a:t>
            </a:r>
            <a:r>
              <a:rPr lang="en-US" sz="2400" b="1" dirty="0">
                <a:latin typeface="Girl Scout Display Light" panose="02020003000000000000" pitchFamily="18" charset="0"/>
                <a:cs typeface="Calibri"/>
              </a:rPr>
              <a:t>Give cookies to customer now</a:t>
            </a:r>
            <a:endParaRPr lang="en-US" sz="2400" dirty="0">
              <a:latin typeface="Girl Scout Display Light" panose="02020003000000000000" pitchFamily="18" charset="0"/>
              <a:cs typeface="Calibri"/>
            </a:endParaRPr>
          </a:p>
          <a:p>
            <a:pPr marL="914400" lvl="2" indent="0"/>
            <a:endParaRPr lang="en-US" sz="2400" dirty="0">
              <a:latin typeface="Girl Scout Display Light" panose="02020003000000000000" pitchFamily="18" charset="0"/>
              <a:cs typeface="Calibri"/>
            </a:endParaRPr>
          </a:p>
          <a:p>
            <a:pPr marL="914400" lvl="2" indent="0"/>
            <a:r>
              <a:rPr lang="en-US" sz="2400" dirty="0">
                <a:latin typeface="Girl Scout Display Light" panose="02020003000000000000" pitchFamily="18" charset="0"/>
                <a:cs typeface="Calibri"/>
              </a:rPr>
              <a:t>Update the Mobile App on Devices</a:t>
            </a:r>
            <a:endParaRPr lang="en-US" sz="2400" dirty="0">
              <a:latin typeface="Girl Scout Display Light" panose="02020003000000000000" pitchFamily="18" charset="0"/>
            </a:endParaRPr>
          </a:p>
          <a:p>
            <a:pPr marL="1371600" lvl="3" indent="0"/>
            <a:endParaRPr lang="en-US" dirty="0">
              <a:latin typeface="Girl Scout Text Book"/>
            </a:endParaRPr>
          </a:p>
          <a:p>
            <a:pPr marL="342900" indent="-342900">
              <a:buFont typeface="Arial"/>
              <a:buChar char="•"/>
            </a:pPr>
            <a:endParaRPr lang="en-US" sz="2400" dirty="0"/>
          </a:p>
        </p:txBody>
      </p:sp>
      <p:pic>
        <p:nvPicPr>
          <p:cNvPr id="4" name="Picture 3">
            <a:extLst>
              <a:ext uri="{FF2B5EF4-FFF2-40B4-BE49-F238E27FC236}">
                <a16:creationId xmlns:a16="http://schemas.microsoft.com/office/drawing/2014/main" id="{AFEB3BC1-B815-D237-F6F2-B4BFF4587D04}"/>
              </a:ext>
            </a:extLst>
          </p:cNvPr>
          <p:cNvPicPr>
            <a:picLocks noChangeAspect="1"/>
          </p:cNvPicPr>
          <p:nvPr/>
        </p:nvPicPr>
        <p:blipFill>
          <a:blip r:embed="rId3"/>
          <a:stretch>
            <a:fillRect/>
          </a:stretch>
        </p:blipFill>
        <p:spPr>
          <a:xfrm>
            <a:off x="7744902" y="1323461"/>
            <a:ext cx="3716478" cy="4894316"/>
          </a:xfrm>
          <a:prstGeom prst="rect">
            <a:avLst/>
          </a:prstGeom>
        </p:spPr>
      </p:pic>
      <p:sp>
        <p:nvSpPr>
          <p:cNvPr id="5" name="Arrow: Down 4">
            <a:extLst>
              <a:ext uri="{FF2B5EF4-FFF2-40B4-BE49-F238E27FC236}">
                <a16:creationId xmlns:a16="http://schemas.microsoft.com/office/drawing/2014/main" id="{2DE7412D-5FCF-3D6E-8D18-74BD53C28A88}"/>
              </a:ext>
            </a:extLst>
          </p:cNvPr>
          <p:cNvSpPr/>
          <p:nvPr/>
        </p:nvSpPr>
        <p:spPr>
          <a:xfrm>
            <a:off x="8940749" y="959126"/>
            <a:ext cx="469258" cy="1325563"/>
          </a:xfrm>
          <a:prstGeom prst="down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338878949"/>
      </p:ext>
    </p:extLst>
  </p:cSld>
  <p:clrMapOvr>
    <a:masterClrMapping/>
  </p:clrMapOvr>
  <mc:AlternateContent xmlns:mc="http://schemas.openxmlformats.org/markup-compatibility/2006" xmlns:p14="http://schemas.microsoft.com/office/powerpoint/2010/main">
    <mc:Choice Requires="p14">
      <p:transition spd="slow" p14:dur="2000" advTm="71527"/>
    </mc:Choice>
    <mc:Fallback xmlns="">
      <p:transition spd="slow" advTm="7152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4788-D363-4430-96F9-D3A5556994E9}"/>
              </a:ext>
            </a:extLst>
          </p:cNvPr>
          <p:cNvSpPr>
            <a:spLocks noGrp="1"/>
          </p:cNvSpPr>
          <p:nvPr>
            <p:ph type="title"/>
          </p:nvPr>
        </p:nvSpPr>
        <p:spPr>
          <a:xfrm>
            <a:off x="1066800" y="53486"/>
            <a:ext cx="6547337" cy="1325563"/>
          </a:xfrm>
        </p:spPr>
        <p:txBody>
          <a:bodyPr>
            <a:normAutofit/>
          </a:bodyPr>
          <a:lstStyle/>
          <a:p>
            <a:r>
              <a:rPr lang="en-US" sz="4400" dirty="0">
                <a:latin typeface="Girl Scout Text Book"/>
              </a:rPr>
              <a:t>Online Training Series</a:t>
            </a:r>
          </a:p>
        </p:txBody>
      </p:sp>
      <p:sp>
        <p:nvSpPr>
          <p:cNvPr id="3" name="Content Placeholder 2">
            <a:extLst>
              <a:ext uri="{FF2B5EF4-FFF2-40B4-BE49-F238E27FC236}">
                <a16:creationId xmlns:a16="http://schemas.microsoft.com/office/drawing/2014/main" id="{A365711A-565B-4402-9F0C-D005A7BAD6CE}"/>
              </a:ext>
            </a:extLst>
          </p:cNvPr>
          <p:cNvSpPr>
            <a:spLocks noGrp="1"/>
          </p:cNvSpPr>
          <p:nvPr>
            <p:ph idx="1"/>
          </p:nvPr>
        </p:nvSpPr>
        <p:spPr>
          <a:xfrm>
            <a:off x="1423448" y="1486198"/>
            <a:ext cx="9790652" cy="5121991"/>
          </a:xfrm>
        </p:spPr>
        <p:txBody>
          <a:bodyPr vert="horz" lIns="91440" tIns="45720" rIns="91440" bIns="45720" rtlCol="0" anchor="t">
            <a:normAutofit/>
          </a:bodyPr>
          <a:lstStyle/>
          <a:p>
            <a:r>
              <a:rPr lang="en-US" sz="4000" dirty="0">
                <a:latin typeface="Girl Scout Display Light" panose="02020003000000000000" pitchFamily="18" charset="0"/>
              </a:rPr>
              <a:t>Five Training Videos</a:t>
            </a:r>
          </a:p>
          <a:p>
            <a:pPr marL="457200" indent="-457200">
              <a:buFont typeface="Arial" panose="020B0604020202020204" pitchFamily="34" charset="0"/>
              <a:buChar char="•"/>
            </a:pPr>
            <a:r>
              <a:rPr lang="en-US" sz="4000" dirty="0">
                <a:latin typeface="Girl Scout Display Light" panose="02020003000000000000" pitchFamily="18" charset="0"/>
              </a:rPr>
              <a:t>Cookie Program Overview</a:t>
            </a:r>
          </a:p>
          <a:p>
            <a:pPr marL="457200" indent="-457200">
              <a:buFont typeface="Arial" panose="020B0604020202020204" pitchFamily="34" charset="0"/>
              <a:buChar char="•"/>
            </a:pPr>
            <a:r>
              <a:rPr lang="en-US" sz="4000" dirty="0">
                <a:latin typeface="Girl Scout Display Light" panose="02020003000000000000" pitchFamily="18" charset="0"/>
              </a:rPr>
              <a:t>Engaging Troops and Girls</a:t>
            </a:r>
          </a:p>
          <a:p>
            <a:pPr marL="457200" indent="-457200">
              <a:buFont typeface="Arial" panose="020B0604020202020204" pitchFamily="34" charset="0"/>
              <a:buChar char="•"/>
            </a:pPr>
            <a:r>
              <a:rPr lang="en-US" sz="4000" dirty="0">
                <a:latin typeface="Girl Scout Display Light" panose="02020003000000000000" pitchFamily="18" charset="0"/>
              </a:rPr>
              <a:t>Managing the Cookies</a:t>
            </a:r>
          </a:p>
          <a:p>
            <a:pPr marL="457200" indent="-457200">
              <a:buFont typeface="Arial" panose="020B0604020202020204" pitchFamily="34" charset="0"/>
              <a:buChar char="•"/>
            </a:pPr>
            <a:r>
              <a:rPr lang="en-US" sz="4000" dirty="0">
                <a:latin typeface="Girl Scout Display Light" panose="02020003000000000000" pitchFamily="18" charset="0"/>
              </a:rPr>
              <a:t>Managing the Cookie Finances</a:t>
            </a:r>
          </a:p>
          <a:p>
            <a:pPr marL="457200" indent="-457200">
              <a:buFont typeface="Arial" panose="020B0604020202020204" pitchFamily="34" charset="0"/>
              <a:buChar char="•"/>
            </a:pPr>
            <a:r>
              <a:rPr lang="en-US" sz="4000" dirty="0">
                <a:solidFill>
                  <a:srgbClr val="92D050"/>
                </a:solidFill>
                <a:latin typeface="Girl Scout Display Light" panose="02020003000000000000" pitchFamily="18" charset="0"/>
              </a:rPr>
              <a:t>Smart Cookies &amp; Digital Cookie</a:t>
            </a:r>
          </a:p>
          <a:p>
            <a:pPr marL="0" indent="0"/>
            <a:endParaRPr lang="en-US" dirty="0"/>
          </a:p>
        </p:txBody>
      </p:sp>
      <p:sp>
        <p:nvSpPr>
          <p:cNvPr id="6" name="Arrow: Left 5">
            <a:extLst>
              <a:ext uri="{FF2B5EF4-FFF2-40B4-BE49-F238E27FC236}">
                <a16:creationId xmlns:a16="http://schemas.microsoft.com/office/drawing/2014/main" id="{CC8832B4-EF47-4A03-A0A2-C11A3E186C1D}"/>
              </a:ext>
            </a:extLst>
          </p:cNvPr>
          <p:cNvSpPr/>
          <p:nvPr/>
        </p:nvSpPr>
        <p:spPr>
          <a:xfrm>
            <a:off x="9286683" y="5167542"/>
            <a:ext cx="2344422" cy="724079"/>
          </a:xfrm>
          <a:prstGeom prst="leftArrow">
            <a:avLst/>
          </a:prstGeom>
          <a:solidFill>
            <a:srgbClr val="00B4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333145"/>
      </p:ext>
    </p:extLst>
  </p:cSld>
  <p:clrMapOvr>
    <a:masterClrMapping/>
  </p:clrMapOvr>
  <mc:AlternateContent xmlns:mc="http://schemas.openxmlformats.org/markup-compatibility/2006" xmlns:p14="http://schemas.microsoft.com/office/powerpoint/2010/main">
    <mc:Choice Requires="p14">
      <p:transition spd="slow" p14:dur="2000" advTm="8397"/>
    </mc:Choice>
    <mc:Fallback xmlns="">
      <p:transition spd="slow" advTm="839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185058" y="-2102"/>
            <a:ext cx="9640586" cy="1325563"/>
          </a:xfrm>
        </p:spPr>
        <p:txBody>
          <a:bodyPr>
            <a:normAutofit/>
          </a:bodyPr>
          <a:lstStyle/>
          <a:p>
            <a:r>
              <a:rPr lang="en-US" sz="3400" dirty="0">
                <a:cs typeface="Calibri"/>
              </a:rPr>
              <a:t>Digital Cookie Mobile App Enhancements</a:t>
            </a:r>
            <a:endParaRPr lang="en-US" sz="3400" dirty="0"/>
          </a:p>
        </p:txBody>
      </p:sp>
      <p:sp>
        <p:nvSpPr>
          <p:cNvPr id="5" name="Content Placeholder 4">
            <a:extLst>
              <a:ext uri="{FF2B5EF4-FFF2-40B4-BE49-F238E27FC236}">
                <a16:creationId xmlns:a16="http://schemas.microsoft.com/office/drawing/2014/main" id="{6A65FCFC-F278-8922-41C4-48277CBC92B9}"/>
              </a:ext>
            </a:extLst>
          </p:cNvPr>
          <p:cNvSpPr>
            <a:spLocks noGrp="1"/>
          </p:cNvSpPr>
          <p:nvPr>
            <p:ph sz="half" idx="2"/>
          </p:nvPr>
        </p:nvSpPr>
        <p:spPr>
          <a:xfrm>
            <a:off x="838199" y="1323462"/>
            <a:ext cx="6414371" cy="4491186"/>
          </a:xfrm>
        </p:spPr>
        <p:txBody>
          <a:bodyPr>
            <a:normAutofit lnSpcReduction="10000"/>
          </a:bodyPr>
          <a:lstStyle/>
          <a:p>
            <a:pPr marL="457200" indent="-457200">
              <a:buFont typeface="Arial" panose="020B0604020202020204" pitchFamily="34" charset="0"/>
              <a:buChar char="•"/>
            </a:pPr>
            <a:r>
              <a:rPr lang="en-US" kern="1200" dirty="0">
                <a:solidFill>
                  <a:srgbClr val="000000"/>
                </a:solidFill>
                <a:effectLst/>
                <a:latin typeface="Girl Scout Display Light" panose="02020003000000000000" pitchFamily="18" charset="0"/>
                <a:ea typeface="+mn-ea"/>
                <a:cs typeface="+mn-cs"/>
              </a:rPr>
              <a:t>Venmo and PayPal available for </a:t>
            </a:r>
            <a:r>
              <a:rPr lang="en-US" b="1" kern="1200" dirty="0">
                <a:solidFill>
                  <a:srgbClr val="000000"/>
                </a:solidFill>
                <a:effectLst/>
                <a:latin typeface="Girl Scout Display Light" panose="02020003000000000000" pitchFamily="18" charset="0"/>
                <a:ea typeface="+mn-ea"/>
                <a:cs typeface="+mn-cs"/>
              </a:rPr>
              <a:t>Give Cookies to Customer Now</a:t>
            </a:r>
          </a:p>
          <a:p>
            <a:pPr marL="457200" indent="-457200">
              <a:buFont typeface="Arial" panose="020B0604020202020204" pitchFamily="34" charset="0"/>
              <a:buChar char="•"/>
            </a:pPr>
            <a:r>
              <a:rPr lang="en-US" kern="100" dirty="0">
                <a:effectLst/>
                <a:latin typeface="Girl Scout Display Light" panose="02020003000000000000" pitchFamily="18" charset="0"/>
                <a:ea typeface="Calibri" panose="020F0502020204030204" pitchFamily="34" charset="0"/>
                <a:cs typeface="Arial" panose="020B0604020202020204" pitchFamily="34" charset="0"/>
              </a:rPr>
              <a:t>Customers will scan the QR Code with their own cellphone to complete payment</a:t>
            </a:r>
          </a:p>
          <a:p>
            <a:pPr marL="457200" indent="-457200">
              <a:buFont typeface="Arial" panose="020B0604020202020204" pitchFamily="34" charset="0"/>
              <a:buChar char="•"/>
            </a:pPr>
            <a:r>
              <a:rPr lang="en-US" kern="100">
                <a:effectLst/>
                <a:latin typeface="Girl Scout Display Light" panose="02020003000000000000" pitchFamily="18" charset="0"/>
                <a:ea typeface="Calibri" panose="020F0502020204030204" pitchFamily="34" charset="0"/>
                <a:cs typeface="Arial" panose="020B0604020202020204" pitchFamily="34" charset="0"/>
              </a:rPr>
              <a:t>Thank You Confirmation Screen</a:t>
            </a:r>
          </a:p>
          <a:p>
            <a:pPr marL="457200" indent="-457200">
              <a:buFont typeface="Arial" panose="020B0604020202020204" pitchFamily="34" charset="0"/>
              <a:buChar char="•"/>
            </a:pPr>
            <a:r>
              <a:rPr lang="en-US" kern="100" dirty="0">
                <a:effectLst/>
                <a:latin typeface="Girl Scout Display Light" panose="02020003000000000000" pitchFamily="18" charset="0"/>
                <a:ea typeface="Calibri" panose="020F0502020204030204" pitchFamily="34" charset="0"/>
                <a:cs typeface="Arial" panose="020B0604020202020204" pitchFamily="34" charset="0"/>
              </a:rPr>
              <a:t>Venmo/PayPal payments go to River Valleys directly and not a troop or Girl Scout Venmo/PayPal account.</a:t>
            </a:r>
            <a:endParaRPr lang="en-US" dirty="0">
              <a:effectLst/>
              <a:latin typeface="Girl Scout Display Light" panose="02020003000000000000" pitchFamily="18" charset="0"/>
            </a:endParaRPr>
          </a:p>
          <a:p>
            <a:endParaRPr lang="en-US" dirty="0"/>
          </a:p>
        </p:txBody>
      </p:sp>
      <p:grpSp>
        <p:nvGrpSpPr>
          <p:cNvPr id="4" name="Group 3">
            <a:extLst>
              <a:ext uri="{FF2B5EF4-FFF2-40B4-BE49-F238E27FC236}">
                <a16:creationId xmlns:a16="http://schemas.microsoft.com/office/drawing/2014/main" id="{6E6817EA-77C5-5FD4-C4D0-AF83ABAECF28}"/>
              </a:ext>
            </a:extLst>
          </p:cNvPr>
          <p:cNvGrpSpPr/>
          <p:nvPr/>
        </p:nvGrpSpPr>
        <p:grpSpPr>
          <a:xfrm>
            <a:off x="9415667" y="437685"/>
            <a:ext cx="2126236" cy="2139618"/>
            <a:chOff x="4332249" y="1307779"/>
            <a:chExt cx="3356757" cy="4102031"/>
          </a:xfrm>
        </p:grpSpPr>
        <p:pic>
          <p:nvPicPr>
            <p:cNvPr id="6" name="Picture 5" descr="A screenshot of a qr code&#10;&#10;Description automatically generated">
              <a:extLst>
                <a:ext uri="{FF2B5EF4-FFF2-40B4-BE49-F238E27FC236}">
                  <a16:creationId xmlns:a16="http://schemas.microsoft.com/office/drawing/2014/main" id="{E992A3CA-6274-7AE9-841E-93F47359E077}"/>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t="22364" b="21276"/>
            <a:stretch>
              <a:fillRect/>
            </a:stretch>
          </p:blipFill>
          <p:spPr bwMode="auto">
            <a:xfrm>
              <a:off x="4332249" y="1307779"/>
              <a:ext cx="3356757" cy="4102031"/>
            </a:xfrm>
            <a:prstGeom prst="rect">
              <a:avLst/>
            </a:prstGeom>
            <a:noFill/>
            <a:ln>
              <a:solidFill>
                <a:schemeClr val="tx1"/>
              </a:solid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A7E923A6-4DF3-AABD-FD80-D2953FBA5E79}"/>
                </a:ext>
              </a:extLst>
            </p:cNvPr>
            <p:cNvSpPr/>
            <p:nvPr/>
          </p:nvSpPr>
          <p:spPr>
            <a:xfrm>
              <a:off x="5494085" y="2863946"/>
              <a:ext cx="1033083" cy="93692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algn="ctr"/>
              <a:r>
                <a:rPr lang="en-US" sz="1200">
                  <a:effectLst/>
                  <a:ea typeface="MS Mincho" panose="02020609040205080304" pitchFamily="49" charset="-128"/>
                  <a:cs typeface="Times New Roman" panose="02020603050405020304" pitchFamily="18" charset="0"/>
                </a:rPr>
                <a:t>Demo</a:t>
              </a:r>
            </a:p>
          </p:txBody>
        </p:sp>
      </p:grpSp>
      <p:pic>
        <p:nvPicPr>
          <p:cNvPr id="3" name="Picture 2" descr="A screenshot of a phone&#10;&#10;Description automatically generated">
            <a:extLst>
              <a:ext uri="{FF2B5EF4-FFF2-40B4-BE49-F238E27FC236}">
                <a16:creationId xmlns:a16="http://schemas.microsoft.com/office/drawing/2014/main" id="{C497A960-7E4F-6AC1-A14F-BACF1F3967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8575" y="3017090"/>
            <a:ext cx="1815226" cy="3441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53531"/>
      </p:ext>
    </p:extLst>
  </p:cSld>
  <p:clrMapOvr>
    <a:masterClrMapping/>
  </p:clrMapOvr>
  <mc:AlternateContent xmlns:mc="http://schemas.openxmlformats.org/markup-compatibility/2006" xmlns:p14="http://schemas.microsoft.com/office/powerpoint/2010/main">
    <mc:Choice Requires="p14">
      <p:transition spd="slow" p14:dur="2000" advTm="70784"/>
    </mc:Choice>
    <mc:Fallback xmlns="">
      <p:transition spd="slow" advTm="7078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285508" y="54947"/>
            <a:ext cx="8513616" cy="1325563"/>
          </a:xfrm>
        </p:spPr>
        <p:txBody>
          <a:bodyPr>
            <a:normAutofit/>
          </a:bodyPr>
          <a:lstStyle/>
          <a:p>
            <a:r>
              <a:rPr lang="en-US" dirty="0"/>
              <a:t>Girl Scout and Troop Experience</a:t>
            </a:r>
          </a:p>
        </p:txBody>
      </p:sp>
      <p:sp>
        <p:nvSpPr>
          <p:cNvPr id="7" name="Content Placeholder 2">
            <a:extLst>
              <a:ext uri="{FF2B5EF4-FFF2-40B4-BE49-F238E27FC236}">
                <a16:creationId xmlns:a16="http://schemas.microsoft.com/office/drawing/2014/main" id="{82C84DE3-8FAC-B76E-FE46-086D60CAAD58}"/>
              </a:ext>
            </a:extLst>
          </p:cNvPr>
          <p:cNvSpPr txBox="1">
            <a:spLocks/>
          </p:cNvSpPr>
          <p:nvPr/>
        </p:nvSpPr>
        <p:spPr>
          <a:xfrm>
            <a:off x="5781729" y="1640910"/>
            <a:ext cx="5900755" cy="346335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a:latin typeface="Girl Scout Display Light" panose="02020003000000000000" pitchFamily="18" charset="0"/>
              </a:rPr>
              <a:t>Simplified Progress Bar on Dashboard &amp; Progress Bars update more frequently </a:t>
            </a:r>
          </a:p>
          <a:p>
            <a:pPr>
              <a:buFont typeface="Arial" panose="020B0604020202020204" pitchFamily="34" charset="0"/>
              <a:buChar char="•"/>
            </a:pPr>
            <a:r>
              <a:rPr lang="en-US" dirty="0">
                <a:latin typeface="Girl Scout Display Light" panose="02020003000000000000" pitchFamily="18" charset="0"/>
              </a:rPr>
              <a:t>Pending</a:t>
            </a:r>
            <a:r>
              <a:rPr lang="en-US" dirty="0">
                <a:latin typeface="Girl Scout Display Light" panose="02020003000000000000" pitchFamily="18" charset="0"/>
                <a:cs typeface="Calibri"/>
              </a:rPr>
              <a:t> Orders visibility</a:t>
            </a:r>
            <a:endParaRPr lang="en-US" dirty="0">
              <a:latin typeface="Girl Scout Display Light" panose="02020003000000000000" pitchFamily="18" charset="0"/>
            </a:endParaRPr>
          </a:p>
          <a:p>
            <a:pPr>
              <a:buFont typeface="Arial" panose="020B0604020202020204" pitchFamily="34" charset="0"/>
              <a:buChar char="•"/>
            </a:pPr>
            <a:r>
              <a:rPr lang="en-US" dirty="0">
                <a:latin typeface="Girl Scout Display Light" panose="02020003000000000000" pitchFamily="18" charset="0"/>
                <a:cs typeface="Calibri"/>
              </a:rPr>
              <a:t>Improved web view on phone, tablet, laptop</a:t>
            </a:r>
          </a:p>
          <a:p>
            <a:pPr lvl="1">
              <a:lnSpc>
                <a:spcPct val="90000"/>
              </a:lnSpc>
              <a:buFont typeface="Courier New" panose="020B0604020202020204" pitchFamily="34" charset="0"/>
              <a:buChar char="o"/>
            </a:pPr>
            <a:endParaRPr lang="en-US" sz="2000" dirty="0">
              <a:latin typeface="Girl Scout Text Book"/>
              <a:cs typeface="Calibri"/>
            </a:endParaRPr>
          </a:p>
          <a:p>
            <a:pPr marL="457200" lvl="1" indent="0">
              <a:lnSpc>
                <a:spcPct val="90000"/>
              </a:lnSpc>
            </a:pPr>
            <a:endParaRPr lang="en-US" sz="2000" dirty="0">
              <a:latin typeface="Girl Scout Text Book"/>
              <a:cs typeface="Calibri"/>
            </a:endParaRPr>
          </a:p>
          <a:p>
            <a:pPr>
              <a:lnSpc>
                <a:spcPct val="90000"/>
              </a:lnSpc>
              <a:buFont typeface="Arial" panose="020B0604020202020204" pitchFamily="34" charset="0"/>
              <a:buChar char="•"/>
            </a:pPr>
            <a:endParaRPr lang="en-US" dirty="0">
              <a:latin typeface="Calibri"/>
              <a:cs typeface="Calibri"/>
            </a:endParaRPr>
          </a:p>
          <a:p>
            <a:pPr>
              <a:lnSpc>
                <a:spcPct val="90000"/>
              </a:lnSpc>
              <a:buFont typeface="Arial" panose="020B0604020202020204" pitchFamily="34" charset="0"/>
              <a:buChar char="•"/>
            </a:pPr>
            <a:endParaRPr lang="en-US" sz="2400" dirty="0">
              <a:latin typeface="Calibri"/>
              <a:cs typeface="Calibri"/>
            </a:endParaRPr>
          </a:p>
        </p:txBody>
      </p:sp>
      <p:sp>
        <p:nvSpPr>
          <p:cNvPr id="9" name="Rectangle 8">
            <a:extLst>
              <a:ext uri="{FF2B5EF4-FFF2-40B4-BE49-F238E27FC236}">
                <a16:creationId xmlns:a16="http://schemas.microsoft.com/office/drawing/2014/main" id="{48652D0C-B35F-BF6F-F023-FD696397241D}"/>
              </a:ext>
            </a:extLst>
          </p:cNvPr>
          <p:cNvSpPr/>
          <p:nvPr/>
        </p:nvSpPr>
        <p:spPr>
          <a:xfrm>
            <a:off x="2756370" y="1765300"/>
            <a:ext cx="2227696" cy="1282700"/>
          </a:xfrm>
          <a:prstGeom prst="rect">
            <a:avLst/>
          </a:prstGeom>
          <a:noFill/>
          <a:ln w="2857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27B5AF1B-19B9-CF9B-42A4-DA70697B8186}"/>
              </a:ext>
            </a:extLst>
          </p:cNvPr>
          <p:cNvSpPr/>
          <p:nvPr/>
        </p:nvSpPr>
        <p:spPr>
          <a:xfrm>
            <a:off x="2756370" y="3136900"/>
            <a:ext cx="2227696" cy="1282700"/>
          </a:xfrm>
          <a:prstGeom prst="rect">
            <a:avLst/>
          </a:prstGeom>
          <a:noFill/>
          <a:ln w="28575" cap="flat" cmpd="sng" algn="ctr">
            <a:solidFill>
              <a:srgbClr val="FFC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 name="Picture 2">
            <a:extLst>
              <a:ext uri="{FF2B5EF4-FFF2-40B4-BE49-F238E27FC236}">
                <a16:creationId xmlns:a16="http://schemas.microsoft.com/office/drawing/2014/main" id="{1FEE0B1E-594A-FBC8-4E5A-A7B28E2CD9D6}"/>
              </a:ext>
            </a:extLst>
          </p:cNvPr>
          <p:cNvPicPr>
            <a:picLocks noChangeAspect="1"/>
          </p:cNvPicPr>
          <p:nvPr/>
        </p:nvPicPr>
        <p:blipFill rotWithShape="1">
          <a:blip r:embed="rId3"/>
          <a:srcRect l="49790" t="8649" b="31688"/>
          <a:stretch/>
        </p:blipFill>
        <p:spPr>
          <a:xfrm>
            <a:off x="810389" y="1183585"/>
            <a:ext cx="4429778" cy="5189329"/>
          </a:xfrm>
          <a:prstGeom prst="rect">
            <a:avLst/>
          </a:prstGeom>
        </p:spPr>
      </p:pic>
    </p:spTree>
    <p:extLst>
      <p:ext uri="{BB962C8B-B14F-4D97-AF65-F5344CB8AC3E}">
        <p14:creationId xmlns:p14="http://schemas.microsoft.com/office/powerpoint/2010/main" val="1267271549"/>
      </p:ext>
    </p:extLst>
  </p:cSld>
  <p:clrMapOvr>
    <a:masterClrMapping/>
  </p:clrMapOvr>
  <mc:AlternateContent xmlns:mc="http://schemas.openxmlformats.org/markup-compatibility/2006" xmlns:p14="http://schemas.microsoft.com/office/powerpoint/2010/main">
    <mc:Choice Requires="p14">
      <p:transition spd="slow" p14:dur="2000" advTm="73988"/>
    </mc:Choice>
    <mc:Fallback xmlns="">
      <p:transition spd="slow" advTm="7398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285508" y="54947"/>
            <a:ext cx="8513616" cy="1325563"/>
          </a:xfrm>
        </p:spPr>
        <p:txBody>
          <a:bodyPr>
            <a:normAutofit/>
          </a:bodyPr>
          <a:lstStyle/>
          <a:p>
            <a:r>
              <a:rPr lang="en-US" dirty="0"/>
              <a:t>Girl Scout and Troop Experience</a:t>
            </a:r>
          </a:p>
        </p:txBody>
      </p:sp>
      <p:sp>
        <p:nvSpPr>
          <p:cNvPr id="7" name="Content Placeholder 2">
            <a:extLst>
              <a:ext uri="{FF2B5EF4-FFF2-40B4-BE49-F238E27FC236}">
                <a16:creationId xmlns:a16="http://schemas.microsoft.com/office/drawing/2014/main" id="{82C84DE3-8FAC-B76E-FE46-086D60CAAD58}"/>
              </a:ext>
            </a:extLst>
          </p:cNvPr>
          <p:cNvSpPr txBox="1">
            <a:spLocks/>
          </p:cNvSpPr>
          <p:nvPr/>
        </p:nvSpPr>
        <p:spPr>
          <a:xfrm>
            <a:off x="4861560" y="1380510"/>
            <a:ext cx="6492240" cy="502761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a:latin typeface="Girl Scout Display Light" panose="02020003000000000000" pitchFamily="18" charset="0"/>
                <a:cs typeface="Calibri"/>
              </a:rPr>
              <a:t>My Cookies tab – “Cookie Share” renamed to “Donate Cookies”</a:t>
            </a:r>
          </a:p>
          <a:p>
            <a:pPr>
              <a:buFont typeface="Arial" panose="020B0604020202020204" pitchFamily="34" charset="0"/>
              <a:buChar char="•"/>
            </a:pPr>
            <a:r>
              <a:rPr lang="en-US" dirty="0">
                <a:latin typeface="Girl Scout Display Light" panose="02020003000000000000" pitchFamily="18" charset="0"/>
                <a:cs typeface="Arial"/>
              </a:rPr>
              <a:t>Booth Pickup tab – shows booth reservations </a:t>
            </a:r>
          </a:p>
          <a:p>
            <a:pPr>
              <a:buFont typeface="Arial" panose="020B0604020202020204" pitchFamily="34" charset="0"/>
              <a:buChar char="•"/>
            </a:pPr>
            <a:r>
              <a:rPr lang="en-US" dirty="0">
                <a:latin typeface="Girl Scout Display Light" panose="02020003000000000000" pitchFamily="18" charset="0"/>
                <a:cs typeface="Arial"/>
              </a:rPr>
              <a:t>Booth Pickup Option for Pre-Paid pickup (rarely used)</a:t>
            </a:r>
          </a:p>
          <a:p>
            <a:pPr lvl="1">
              <a:buFont typeface="Arial" panose="020B0604020202020204" pitchFamily="34" charset="0"/>
              <a:buChar char="•"/>
            </a:pPr>
            <a:r>
              <a:rPr lang="en-US" sz="2800" dirty="0">
                <a:latin typeface="Girl Scout Display Light" panose="02020003000000000000" pitchFamily="18" charset="0"/>
                <a:cs typeface="Calibri"/>
              </a:rPr>
              <a:t>Use the Smart Booth Divider in </a:t>
            </a:r>
            <a:r>
              <a:rPr lang="en-US" sz="2800" dirty="0">
                <a:latin typeface="Girl Scout Display Light" panose="02020003000000000000" pitchFamily="18" charset="0"/>
                <a:cs typeface="Calibri"/>
                <a:hlinkClick r:id="rId3"/>
              </a:rPr>
              <a:t>Smart Cookies </a:t>
            </a:r>
            <a:r>
              <a:rPr lang="en-US" sz="2800" dirty="0">
                <a:latin typeface="Girl Scout Display Light" panose="02020003000000000000" pitchFamily="18" charset="0"/>
                <a:cs typeface="Calibri"/>
              </a:rPr>
              <a:t>to allocate the packages to Girl Scouts for orders made using a booth pickup option</a:t>
            </a:r>
            <a:endParaRPr lang="en-US" sz="2000" dirty="0">
              <a:latin typeface="Girl Scout Text Book"/>
              <a:cs typeface="Calibri"/>
            </a:endParaRPr>
          </a:p>
          <a:p>
            <a:pPr marL="457200" lvl="1" indent="0">
              <a:lnSpc>
                <a:spcPct val="90000"/>
              </a:lnSpc>
            </a:pPr>
            <a:endParaRPr lang="en-US" sz="2000" dirty="0">
              <a:latin typeface="Girl Scout Text Book"/>
              <a:cs typeface="Calibri"/>
            </a:endParaRPr>
          </a:p>
          <a:p>
            <a:pPr>
              <a:lnSpc>
                <a:spcPct val="90000"/>
              </a:lnSpc>
              <a:buFont typeface="Arial" panose="020B0604020202020204" pitchFamily="34" charset="0"/>
              <a:buChar char="•"/>
            </a:pPr>
            <a:endParaRPr lang="en-US" dirty="0">
              <a:latin typeface="Calibri"/>
              <a:cs typeface="Calibri"/>
            </a:endParaRPr>
          </a:p>
          <a:p>
            <a:pPr>
              <a:lnSpc>
                <a:spcPct val="90000"/>
              </a:lnSpc>
              <a:buFont typeface="Arial" panose="020B0604020202020204" pitchFamily="34" charset="0"/>
              <a:buChar char="•"/>
            </a:pPr>
            <a:endParaRPr lang="en-US" sz="2400" dirty="0">
              <a:latin typeface="Calibri"/>
              <a:cs typeface="Calibri"/>
            </a:endParaRPr>
          </a:p>
        </p:txBody>
      </p:sp>
      <p:pic>
        <p:nvPicPr>
          <p:cNvPr id="3" name="Picture 2">
            <a:extLst>
              <a:ext uri="{FF2B5EF4-FFF2-40B4-BE49-F238E27FC236}">
                <a16:creationId xmlns:a16="http://schemas.microsoft.com/office/drawing/2014/main" id="{A787D0F6-2254-D29B-5112-677009605769}"/>
              </a:ext>
            </a:extLst>
          </p:cNvPr>
          <p:cNvPicPr>
            <a:picLocks noChangeAspect="1"/>
          </p:cNvPicPr>
          <p:nvPr/>
        </p:nvPicPr>
        <p:blipFill>
          <a:blip r:embed="rId4"/>
          <a:stretch>
            <a:fillRect/>
          </a:stretch>
        </p:blipFill>
        <p:spPr>
          <a:xfrm>
            <a:off x="3059" y="1797818"/>
            <a:ext cx="4397937" cy="2689508"/>
          </a:xfrm>
          <a:prstGeom prst="rect">
            <a:avLst/>
          </a:prstGeom>
          <a:ln>
            <a:solidFill>
              <a:schemeClr val="tx1"/>
            </a:solidFill>
          </a:ln>
        </p:spPr>
      </p:pic>
      <p:sp>
        <p:nvSpPr>
          <p:cNvPr id="5" name="Arrow: Left 4">
            <a:extLst>
              <a:ext uri="{FF2B5EF4-FFF2-40B4-BE49-F238E27FC236}">
                <a16:creationId xmlns:a16="http://schemas.microsoft.com/office/drawing/2014/main" id="{6AA2A661-9C9B-CFF6-9979-43BBA3A82782}"/>
              </a:ext>
            </a:extLst>
          </p:cNvPr>
          <p:cNvSpPr/>
          <p:nvPr/>
        </p:nvSpPr>
        <p:spPr>
          <a:xfrm rot="5400000">
            <a:off x="230488" y="4847388"/>
            <a:ext cx="1215424" cy="495300"/>
          </a:xfrm>
          <a:prstGeom prst="leftArrow">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75210955"/>
      </p:ext>
    </p:extLst>
  </p:cSld>
  <p:clrMapOvr>
    <a:masterClrMapping/>
  </p:clrMapOvr>
  <mc:AlternateContent xmlns:mc="http://schemas.openxmlformats.org/markup-compatibility/2006" xmlns:p14="http://schemas.microsoft.com/office/powerpoint/2010/main">
    <mc:Choice Requires="p14">
      <p:transition spd="slow" p14:dur="2000" advTm="41620"/>
    </mc:Choice>
    <mc:Fallback xmlns="">
      <p:transition spd="slow" advTm="4162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extBox 3">
            <a:extLst>
              <a:ext uri="{FF2B5EF4-FFF2-40B4-BE49-F238E27FC236}">
                <a16:creationId xmlns:a16="http://schemas.microsoft.com/office/drawing/2014/main" id="{26EB69C3-3466-C008-2157-5BBB20495A77}"/>
              </a:ext>
            </a:extLst>
          </p:cNvPr>
          <p:cNvGraphicFramePr/>
          <p:nvPr/>
        </p:nvGraphicFramePr>
        <p:xfrm>
          <a:off x="3487390" y="1419652"/>
          <a:ext cx="8439968" cy="5342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285507" y="108280"/>
            <a:ext cx="9177890" cy="1657017"/>
          </a:xfrm>
        </p:spPr>
        <p:txBody>
          <a:bodyPr>
            <a:normAutofit/>
          </a:bodyPr>
          <a:lstStyle/>
          <a:p>
            <a:r>
              <a:rPr lang="en-US" sz="3100" dirty="0">
                <a:effectLst/>
                <a:ea typeface="Calibri"/>
                <a:cs typeface="Arial"/>
              </a:rPr>
              <a:t>Cookie Donations: Council vs. Troop Inventory</a:t>
            </a:r>
            <a:br>
              <a:rPr lang="en-US" sz="2800" dirty="0">
                <a:latin typeface="Girl Scout Display Light"/>
              </a:rPr>
            </a:br>
            <a:endParaRPr lang="en-US" sz="2800" dirty="0">
              <a:latin typeface="Girl Scout Display Light"/>
            </a:endParaRPr>
          </a:p>
        </p:txBody>
      </p:sp>
      <p:sp>
        <p:nvSpPr>
          <p:cNvPr id="8" name="Rectangle 1">
            <a:extLst>
              <a:ext uri="{FF2B5EF4-FFF2-40B4-BE49-F238E27FC236}">
                <a16:creationId xmlns:a16="http://schemas.microsoft.com/office/drawing/2014/main" id="{6816ABF4-F2DE-0BEE-0F2F-F3DA1395B3E5}"/>
              </a:ext>
            </a:extLst>
          </p:cNvPr>
          <p:cNvSpPr>
            <a:spLocks noChangeArrowheads="1"/>
          </p:cNvSpPr>
          <p:nvPr/>
        </p:nvSpPr>
        <p:spPr bwMode="auto">
          <a:xfrm>
            <a:off x="2587625" y="1765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9" name="Picture 18" descr="A sticker of a panda bear and a bird&#10;&#10;Description automatically generated">
            <a:extLst>
              <a:ext uri="{FF2B5EF4-FFF2-40B4-BE49-F238E27FC236}">
                <a16:creationId xmlns:a16="http://schemas.microsoft.com/office/drawing/2014/main" id="{E1977FC6-2A46-D8BF-1B4E-6F166F7368A2}"/>
              </a:ext>
            </a:extLst>
          </p:cNvPr>
          <p:cNvPicPr>
            <a:picLocks noChangeAspect="1"/>
          </p:cNvPicPr>
          <p:nvPr/>
        </p:nvPicPr>
        <p:blipFill>
          <a:blip r:embed="rId8"/>
          <a:stretch>
            <a:fillRect/>
          </a:stretch>
        </p:blipFill>
        <p:spPr>
          <a:xfrm>
            <a:off x="232816" y="2348854"/>
            <a:ext cx="2718535" cy="2331458"/>
          </a:xfrm>
          <a:prstGeom prst="rect">
            <a:avLst/>
          </a:prstGeom>
        </p:spPr>
      </p:pic>
      <p:sp>
        <p:nvSpPr>
          <p:cNvPr id="112" name="TextBox 111">
            <a:extLst>
              <a:ext uri="{FF2B5EF4-FFF2-40B4-BE49-F238E27FC236}">
                <a16:creationId xmlns:a16="http://schemas.microsoft.com/office/drawing/2014/main" id="{84344A7F-2C0E-293E-3861-9F75DE40A6B5}"/>
              </a:ext>
            </a:extLst>
          </p:cNvPr>
          <p:cNvSpPr txBox="1"/>
          <p:nvPr/>
        </p:nvSpPr>
        <p:spPr>
          <a:xfrm>
            <a:off x="3515033" y="4104967"/>
            <a:ext cx="5164393" cy="707886"/>
          </a:xfrm>
          <a:prstGeom prst="rect">
            <a:avLst/>
          </a:prstGeom>
          <a:solidFill>
            <a:schemeClr val="accent6">
              <a:lumMod val="20000"/>
              <a:lumOff val="80000"/>
            </a:schemeClr>
          </a:solid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Girl Scout Display Light"/>
                <a:ea typeface="Calibri"/>
                <a:cs typeface="Calibri"/>
              </a:rPr>
              <a:t>View </a:t>
            </a:r>
            <a:r>
              <a:rPr lang="en-US" sz="2000">
                <a:latin typeface="Girl Scout Display Light"/>
                <a:ea typeface="Calibri"/>
                <a:cs typeface="Calibri"/>
                <a:hlinkClick r:id="rId9"/>
              </a:rPr>
              <a:t>Managing Cookie Donations in Smart Cookies</a:t>
            </a:r>
            <a:r>
              <a:rPr lang="en-US" sz="2000">
                <a:latin typeface="Girl Scout Display Light"/>
                <a:ea typeface="Calibri"/>
                <a:cs typeface="Calibri"/>
              </a:rPr>
              <a:t> tip-sheet</a:t>
            </a:r>
            <a:endParaRPr lang="en-US" sz="2000">
              <a:latin typeface="Girl Scout Display Light"/>
            </a:endParaRPr>
          </a:p>
        </p:txBody>
      </p:sp>
      <p:cxnSp>
        <p:nvCxnSpPr>
          <p:cNvPr id="122" name="Straight Arrow Connector 121">
            <a:extLst>
              <a:ext uri="{FF2B5EF4-FFF2-40B4-BE49-F238E27FC236}">
                <a16:creationId xmlns:a16="http://schemas.microsoft.com/office/drawing/2014/main" id="{378C51B8-8045-0967-F7B0-52EF8D72A7A3}"/>
              </a:ext>
            </a:extLst>
          </p:cNvPr>
          <p:cNvCxnSpPr/>
          <p:nvPr/>
        </p:nvCxnSpPr>
        <p:spPr>
          <a:xfrm>
            <a:off x="4571999" y="3220064"/>
            <a:ext cx="8849" cy="884903"/>
          </a:xfrm>
          <a:prstGeom prst="straightConnector1">
            <a:avLst/>
          </a:prstGeom>
        </p:spPr>
        <p:style>
          <a:lnRef idx="1">
            <a:schemeClr val="accent6"/>
          </a:lnRef>
          <a:fillRef idx="0">
            <a:schemeClr val="accent6"/>
          </a:fillRef>
          <a:effectRef idx="0">
            <a:schemeClr val="accent6"/>
          </a:effectRef>
          <a:fontRef idx="minor">
            <a:schemeClr val="tx1"/>
          </a:fontRef>
        </p:style>
      </p:cxnSp>
      <p:cxnSp>
        <p:nvCxnSpPr>
          <p:cNvPr id="123" name="Straight Arrow Connector 122">
            <a:extLst>
              <a:ext uri="{FF2B5EF4-FFF2-40B4-BE49-F238E27FC236}">
                <a16:creationId xmlns:a16="http://schemas.microsoft.com/office/drawing/2014/main" id="{9DF12DAD-87F1-185F-646C-2E1D7CC95D2C}"/>
              </a:ext>
            </a:extLst>
          </p:cNvPr>
          <p:cNvCxnSpPr>
            <a:cxnSpLocks/>
          </p:cNvCxnSpPr>
          <p:nvPr/>
        </p:nvCxnSpPr>
        <p:spPr>
          <a:xfrm>
            <a:off x="7472514" y="3220063"/>
            <a:ext cx="8849" cy="884903"/>
          </a:xfrm>
          <a:prstGeom prst="straightConnector1">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92888369"/>
      </p:ext>
    </p:extLst>
  </p:cSld>
  <p:clrMapOvr>
    <a:masterClrMapping/>
  </p:clrMapOvr>
  <mc:AlternateContent xmlns:mc="http://schemas.openxmlformats.org/markup-compatibility/2006" xmlns:p14="http://schemas.microsoft.com/office/powerpoint/2010/main">
    <mc:Choice Requires="p14">
      <p:transition spd="slow" p14:dur="2000" advTm="111999"/>
    </mc:Choice>
    <mc:Fallback xmlns="">
      <p:transition spd="slow" advTm="11199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30246" y="896837"/>
            <a:ext cx="2777089" cy="3938209"/>
          </a:xfrm>
        </p:spPr>
        <p:txBody>
          <a:bodyPr>
            <a:noAutofit/>
          </a:bodyPr>
          <a:lstStyle/>
          <a:p>
            <a:pPr>
              <a:lnSpc>
                <a:spcPct val="100000"/>
              </a:lnSpc>
            </a:pPr>
            <a:r>
              <a:rPr lang="en-US" sz="3200" dirty="0">
                <a:latin typeface="Girl Scout Text Book"/>
              </a:rPr>
              <a:t>Girl Scout and Troop Experience</a:t>
            </a:r>
            <a:br>
              <a:rPr lang="en-US" sz="2800" dirty="0">
                <a:latin typeface="Girl Scout Text Book"/>
              </a:rPr>
            </a:br>
            <a:endParaRPr lang="en-US" sz="2800" dirty="0"/>
          </a:p>
        </p:txBody>
      </p:sp>
      <p:sp>
        <p:nvSpPr>
          <p:cNvPr id="7" name="Content Placeholder 2">
            <a:extLst>
              <a:ext uri="{FF2B5EF4-FFF2-40B4-BE49-F238E27FC236}">
                <a16:creationId xmlns:a16="http://schemas.microsoft.com/office/drawing/2014/main" id="{82C84DE3-8FAC-B76E-FE46-086D60CAAD58}"/>
              </a:ext>
            </a:extLst>
          </p:cNvPr>
          <p:cNvSpPr txBox="1">
            <a:spLocks/>
          </p:cNvSpPr>
          <p:nvPr/>
        </p:nvSpPr>
        <p:spPr>
          <a:xfrm>
            <a:off x="3285508" y="1841327"/>
            <a:ext cx="8906492" cy="254278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90000"/>
              </a:lnSpc>
            </a:pPr>
            <a:r>
              <a:rPr lang="en-US" sz="4400" dirty="0">
                <a:cs typeface="Calibri"/>
              </a:rPr>
              <a:t>Viewing Girl Scout and Troop Donation Orders Made in Digital Cookie &amp; Smart Cookies</a:t>
            </a:r>
          </a:p>
          <a:p>
            <a:pPr marL="457200" lvl="1" indent="0">
              <a:lnSpc>
                <a:spcPct val="90000"/>
              </a:lnSpc>
            </a:pPr>
            <a:endParaRPr lang="en-US" sz="2000" dirty="0">
              <a:latin typeface="Girl Scout Display Light" panose="02020003000000000000" pitchFamily="18" charset="0"/>
              <a:cs typeface="Calibri"/>
            </a:endParaRPr>
          </a:p>
          <a:p>
            <a:pPr marL="457200" lvl="1" indent="0">
              <a:lnSpc>
                <a:spcPct val="90000"/>
              </a:lnSpc>
            </a:pPr>
            <a:endParaRPr lang="en-US" sz="2000" i="1" dirty="0">
              <a:latin typeface="Girl Scout cookie tex"/>
              <a:cs typeface="Calibri"/>
            </a:endParaRPr>
          </a:p>
        </p:txBody>
      </p:sp>
    </p:spTree>
    <p:extLst>
      <p:ext uri="{BB962C8B-B14F-4D97-AF65-F5344CB8AC3E}">
        <p14:creationId xmlns:p14="http://schemas.microsoft.com/office/powerpoint/2010/main" val="1654622486"/>
      </p:ext>
    </p:extLst>
  </p:cSld>
  <p:clrMapOvr>
    <a:masterClrMapping/>
  </p:clrMapOvr>
  <mc:AlternateContent xmlns:mc="http://schemas.openxmlformats.org/markup-compatibility/2006" xmlns:p14="http://schemas.microsoft.com/office/powerpoint/2010/main">
    <mc:Choice Requires="p14">
      <p:transition spd="slow" p14:dur="2000" advTm="23183"/>
    </mc:Choice>
    <mc:Fallback xmlns="">
      <p:transition spd="slow" advTm="2318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30246" y="896837"/>
            <a:ext cx="2777089" cy="3938209"/>
          </a:xfrm>
        </p:spPr>
        <p:txBody>
          <a:bodyPr>
            <a:noAutofit/>
          </a:bodyPr>
          <a:lstStyle/>
          <a:p>
            <a:pPr>
              <a:lnSpc>
                <a:spcPct val="100000"/>
              </a:lnSpc>
            </a:pPr>
            <a:r>
              <a:rPr lang="en-US" sz="3200">
                <a:latin typeface="Girl Scout Text Book"/>
              </a:rPr>
              <a:t>Girl Scout and Troop Experience</a:t>
            </a:r>
            <a:br>
              <a:rPr lang="en-US" sz="2800">
                <a:latin typeface="Girl Scout Text Book"/>
              </a:rPr>
            </a:br>
            <a:endParaRPr lang="en-US" sz="2800"/>
          </a:p>
        </p:txBody>
      </p:sp>
      <p:sp>
        <p:nvSpPr>
          <p:cNvPr id="7" name="Content Placeholder 2">
            <a:extLst>
              <a:ext uri="{FF2B5EF4-FFF2-40B4-BE49-F238E27FC236}">
                <a16:creationId xmlns:a16="http://schemas.microsoft.com/office/drawing/2014/main" id="{82C84DE3-8FAC-B76E-FE46-086D60CAAD58}"/>
              </a:ext>
            </a:extLst>
          </p:cNvPr>
          <p:cNvSpPr txBox="1">
            <a:spLocks/>
          </p:cNvSpPr>
          <p:nvPr/>
        </p:nvSpPr>
        <p:spPr>
          <a:xfrm>
            <a:off x="2955262" y="338204"/>
            <a:ext cx="8906492" cy="618159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90000"/>
              </a:lnSpc>
            </a:pPr>
            <a:r>
              <a:rPr lang="en-US" sz="2000">
                <a:latin typeface="Girl Scout Display Light" panose="02020003000000000000" pitchFamily="18" charset="0"/>
                <a:cs typeface="Calibri"/>
              </a:rPr>
              <a:t>Viewing Girl Scout and Troop donation orders made in Digital Cookie:</a:t>
            </a:r>
          </a:p>
          <a:p>
            <a:pPr marL="457200" lvl="1" indent="0">
              <a:lnSpc>
                <a:spcPct val="90000"/>
              </a:lnSpc>
            </a:pPr>
            <a:endParaRPr lang="en-US" sz="2000">
              <a:latin typeface="Girl Scout Display Light" panose="02020003000000000000" pitchFamily="18" charset="0"/>
              <a:cs typeface="Calibri"/>
            </a:endParaRPr>
          </a:p>
          <a:p>
            <a:pPr marL="914400" lvl="1" indent="-457200">
              <a:lnSpc>
                <a:spcPct val="90000"/>
              </a:lnSpc>
              <a:buFont typeface="+mj-lt"/>
              <a:buAutoNum type="arabicPeriod"/>
            </a:pPr>
            <a:r>
              <a:rPr lang="en-US" sz="2000" u="sng">
                <a:latin typeface="Girl Scout Display Light" panose="02020003000000000000" pitchFamily="18" charset="0"/>
                <a:cs typeface="Calibri"/>
              </a:rPr>
              <a:t>All Order Data Report</a:t>
            </a:r>
            <a:r>
              <a:rPr lang="en-US" sz="2000">
                <a:latin typeface="Girl Scout Display Light" panose="02020003000000000000" pitchFamily="18" charset="0"/>
                <a:cs typeface="Calibri"/>
              </a:rPr>
              <a:t> on the Dashboard</a:t>
            </a:r>
          </a:p>
          <a:p>
            <a:pPr marL="914400" lvl="1" indent="-457200">
              <a:lnSpc>
                <a:spcPct val="90000"/>
              </a:lnSpc>
              <a:buFont typeface="+mj-lt"/>
              <a:buAutoNum type="arabicPeriod"/>
            </a:pPr>
            <a:r>
              <a:rPr lang="en-US" sz="2000">
                <a:latin typeface="Girl Scout Display Light" panose="02020003000000000000" pitchFamily="18" charset="0"/>
                <a:cs typeface="Calibri"/>
              </a:rPr>
              <a:t>Filter the “Sales” column: Donation, In-person delivery w/ donation, Shipped w/ donation, and Cookies In Hand w/ donation</a:t>
            </a:r>
          </a:p>
          <a:p>
            <a:pPr marL="914400" lvl="1" indent="-457200">
              <a:lnSpc>
                <a:spcPct val="90000"/>
              </a:lnSpc>
              <a:buFont typeface="+mj-lt"/>
              <a:buAutoNum type="arabicPeriod"/>
            </a:pPr>
            <a:r>
              <a:rPr lang="en-US" sz="2000">
                <a:latin typeface="Girl Scout Display Light" panose="02020003000000000000" pitchFamily="18" charset="0"/>
                <a:cs typeface="Calibri"/>
              </a:rPr>
              <a:t>If looking for Troop donations: the Girl Scout first name will be the troop site “Troop12345”</a:t>
            </a:r>
          </a:p>
          <a:p>
            <a:pPr marL="457200" lvl="1" indent="0">
              <a:lnSpc>
                <a:spcPct val="90000"/>
              </a:lnSpc>
            </a:pPr>
            <a:endParaRPr lang="en-US" sz="2000">
              <a:latin typeface="Girl Scout Display Light" panose="02020003000000000000" pitchFamily="18" charset="0"/>
              <a:cs typeface="Calibri"/>
            </a:endParaRPr>
          </a:p>
          <a:p>
            <a:pPr marL="457200" lvl="1" indent="0">
              <a:lnSpc>
                <a:spcPct val="90000"/>
              </a:lnSpc>
            </a:pPr>
            <a:r>
              <a:rPr lang="en-US" sz="2000">
                <a:latin typeface="Girl Scout Display Light" panose="02020003000000000000" pitchFamily="18" charset="0"/>
                <a:cs typeface="Calibri"/>
              </a:rPr>
              <a:t>Viewing Girl Scout and Troop donation orders in Smart Cookies:</a:t>
            </a:r>
          </a:p>
          <a:p>
            <a:pPr marL="457200" lvl="1" indent="0">
              <a:lnSpc>
                <a:spcPct val="90000"/>
              </a:lnSpc>
            </a:pPr>
            <a:endParaRPr lang="en-US" sz="2000" i="1">
              <a:latin typeface="Girl Scout Display Light" panose="02020003000000000000" pitchFamily="18" charset="0"/>
              <a:cs typeface="Calibri"/>
            </a:endParaRPr>
          </a:p>
          <a:p>
            <a:pPr marL="914400" lvl="1" indent="-457200">
              <a:lnSpc>
                <a:spcPct val="90000"/>
              </a:lnSpc>
              <a:buAutoNum type="arabicPeriod"/>
            </a:pPr>
            <a:r>
              <a:rPr lang="en-US" sz="2000">
                <a:latin typeface="Girl Scout Display Light" panose="02020003000000000000" pitchFamily="18" charset="0"/>
                <a:cs typeface="Calibri"/>
              </a:rPr>
              <a:t>Girl Cookie Order Detail Report</a:t>
            </a:r>
          </a:p>
          <a:p>
            <a:pPr marL="914400" lvl="1" indent="-457200">
              <a:lnSpc>
                <a:spcPct val="90000"/>
              </a:lnSpc>
              <a:buAutoNum type="arabicPeriod"/>
            </a:pPr>
            <a:r>
              <a:rPr lang="en-US" sz="2000">
                <a:latin typeface="Girl Scout Display Light" panose="02020003000000000000" pitchFamily="18" charset="0"/>
                <a:cs typeface="Calibri"/>
              </a:rPr>
              <a:t>View shipped sales, in-person delivery, and cookies in hand sales with donations</a:t>
            </a:r>
          </a:p>
          <a:p>
            <a:pPr marL="914400" lvl="1" indent="-457200">
              <a:lnSpc>
                <a:spcPct val="90000"/>
              </a:lnSpc>
              <a:buAutoNum type="arabicPeriod"/>
            </a:pPr>
            <a:r>
              <a:rPr lang="en-US" sz="2000">
                <a:latin typeface="Girl Scout Display Light" panose="02020003000000000000" pitchFamily="18" charset="0"/>
                <a:cs typeface="Calibri"/>
              </a:rPr>
              <a:t>If Looking for Troop donations: </a:t>
            </a:r>
          </a:p>
          <a:p>
            <a:pPr marL="1371600" lvl="2" indent="-457200">
              <a:lnSpc>
                <a:spcPct val="90000"/>
              </a:lnSpc>
              <a:buFont typeface="Arial" panose="020B0604020202020204" pitchFamily="34" charset="0"/>
              <a:buChar char="•"/>
            </a:pPr>
            <a:r>
              <a:rPr lang="en-US">
                <a:latin typeface="Girl Scout Display Light" panose="02020003000000000000" pitchFamily="18" charset="0"/>
                <a:cs typeface="Calibri"/>
              </a:rPr>
              <a:t>Troop Ship Only Link: Orders tab&gt;Troop Ship Orders</a:t>
            </a:r>
          </a:p>
          <a:p>
            <a:pPr marL="1371600" lvl="2" indent="-457200">
              <a:lnSpc>
                <a:spcPct val="90000"/>
              </a:lnSpc>
              <a:buFont typeface="Arial" panose="020B0604020202020204" pitchFamily="34" charset="0"/>
              <a:buChar char="•"/>
            </a:pPr>
            <a:r>
              <a:rPr lang="en-US">
                <a:latin typeface="Girl Scout Display Light" panose="02020003000000000000" pitchFamily="18" charset="0"/>
                <a:cs typeface="Calibri"/>
              </a:rPr>
              <a:t>Troop Site Link (In-Person Delivery): Booths tab&gt;My Reservations&gt;Virtual Delivery</a:t>
            </a:r>
          </a:p>
          <a:p>
            <a:pPr marL="1371600" lvl="2" indent="-457200">
              <a:lnSpc>
                <a:spcPct val="90000"/>
              </a:lnSpc>
              <a:buFont typeface="Arial" panose="020B0604020202020204" pitchFamily="34" charset="0"/>
              <a:buChar char="•"/>
            </a:pPr>
            <a:r>
              <a:rPr lang="en-US">
                <a:latin typeface="Girl Scout Display Light" panose="02020003000000000000" pitchFamily="18" charset="0"/>
                <a:cs typeface="Calibri"/>
              </a:rPr>
              <a:t>Pre-paid pick-up booth orders: Booth Credit Card Payment Export</a:t>
            </a:r>
          </a:p>
          <a:p>
            <a:pPr marL="457200" lvl="1" indent="0">
              <a:lnSpc>
                <a:spcPct val="90000"/>
              </a:lnSpc>
            </a:pPr>
            <a:endParaRPr lang="en-US" sz="2000" i="1">
              <a:latin typeface="Girl Scout cookie tex"/>
              <a:cs typeface="Calibri"/>
            </a:endParaRPr>
          </a:p>
        </p:txBody>
      </p:sp>
    </p:spTree>
    <p:extLst>
      <p:ext uri="{BB962C8B-B14F-4D97-AF65-F5344CB8AC3E}">
        <p14:creationId xmlns:p14="http://schemas.microsoft.com/office/powerpoint/2010/main" val="2534296463"/>
      </p:ext>
    </p:extLst>
  </p:cSld>
  <p:clrMapOvr>
    <a:masterClrMapping/>
  </p:clrMapOvr>
  <mc:AlternateContent xmlns:mc="http://schemas.openxmlformats.org/markup-compatibility/2006" xmlns:p14="http://schemas.microsoft.com/office/powerpoint/2010/main">
    <mc:Choice Requires="p14">
      <p:transition spd="slow" p14:dur="2000" advTm="105823"/>
    </mc:Choice>
    <mc:Fallback xmlns="">
      <p:transition spd="slow" advTm="10582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388995" y="38417"/>
            <a:ext cx="9026360" cy="1325563"/>
          </a:xfrm>
        </p:spPr>
        <p:txBody>
          <a:bodyPr>
            <a:normAutofit/>
          </a:bodyPr>
          <a:lstStyle/>
          <a:p>
            <a:r>
              <a:rPr lang="en-US" dirty="0">
                <a:latin typeface="Girl Scout Text Book"/>
              </a:rPr>
              <a:t>Girl Scout and Troop Experience</a:t>
            </a:r>
            <a:endParaRPr lang="en-US" dirty="0"/>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4626502" y="1363001"/>
            <a:ext cx="7032099" cy="4328397"/>
          </a:xfrm>
        </p:spPr>
        <p:txBody>
          <a:bodyPr vert="horz" lIns="91440" tIns="45720" rIns="91440" bIns="45720" rtlCol="0" anchor="t">
            <a:noAutofit/>
          </a:bodyPr>
          <a:lstStyle/>
          <a:p>
            <a:pPr indent="0"/>
            <a:r>
              <a:rPr lang="en-US" sz="3200" dirty="0">
                <a:latin typeface="Girl Scout Display Light"/>
                <a:cs typeface="Calibri"/>
              </a:rPr>
              <a:t>New Resource! </a:t>
            </a:r>
          </a:p>
          <a:p>
            <a:pPr indent="0"/>
            <a:r>
              <a:rPr lang="en-US" sz="3200" dirty="0">
                <a:latin typeface="Girl Scout Display Light"/>
                <a:cs typeface="Calibri"/>
              </a:rPr>
              <a:t>My Cookie Inventory Worksheet</a:t>
            </a:r>
            <a:endParaRPr lang="en-US" sz="3200" dirty="0">
              <a:latin typeface="Girl Scout Display Light"/>
            </a:endParaRPr>
          </a:p>
          <a:p>
            <a:pPr marL="1600200" lvl="2" indent="-457200">
              <a:buFont typeface="Arial" panose="020B0604020202020204" pitchFamily="34" charset="0"/>
              <a:buChar char="•"/>
            </a:pPr>
            <a:r>
              <a:rPr lang="en-US" sz="2800" dirty="0">
                <a:latin typeface="Girl Scout Display Light"/>
                <a:cs typeface="Calibri"/>
              </a:rPr>
              <a:t>Use to track inventory from cookie sales, donations, &amp; cookie money</a:t>
            </a:r>
          </a:p>
          <a:p>
            <a:pPr marL="1600200" lvl="2" indent="-457200">
              <a:buFont typeface="Arial" panose="020B0604020202020204" pitchFamily="34" charset="0"/>
              <a:buChar char="•"/>
            </a:pPr>
            <a:r>
              <a:rPr lang="en-US" sz="2800" dirty="0">
                <a:latin typeface="Girl Scout Display Light"/>
                <a:cs typeface="Calibri"/>
              </a:rPr>
              <a:t>Located on the back of the </a:t>
            </a:r>
            <a:r>
              <a:rPr lang="en-US" sz="2800" dirty="0">
                <a:latin typeface="Girl Scout Display Light"/>
                <a:cs typeface="Calibri"/>
                <a:hlinkClick r:id="rId3"/>
              </a:rPr>
              <a:t>Family Cookie Guide </a:t>
            </a:r>
            <a:r>
              <a:rPr lang="en-US" sz="2800" dirty="0">
                <a:latin typeface="Girl Scout Display Light"/>
                <a:cs typeface="Calibri"/>
              </a:rPr>
              <a:t>and on </a:t>
            </a:r>
            <a:r>
              <a:rPr lang="en-US" sz="2800" dirty="0">
                <a:latin typeface="Girl Scout Display Light"/>
                <a:cs typeface="Calibri"/>
                <a:hlinkClick r:id="rId4"/>
              </a:rPr>
              <a:t>Cookie Central</a:t>
            </a:r>
            <a:endParaRPr lang="en-US" sz="2800" dirty="0">
              <a:latin typeface="Girl Scout Display Light"/>
            </a:endParaRPr>
          </a:p>
          <a:p>
            <a:pPr marL="0" indent="0"/>
            <a:endParaRPr lang="en-US" sz="2000" i="1" dirty="0">
              <a:cs typeface="Calibri"/>
            </a:endParaRPr>
          </a:p>
        </p:txBody>
      </p:sp>
      <p:pic>
        <p:nvPicPr>
          <p:cNvPr id="4" name="Picture 3">
            <a:extLst>
              <a:ext uri="{FF2B5EF4-FFF2-40B4-BE49-F238E27FC236}">
                <a16:creationId xmlns:a16="http://schemas.microsoft.com/office/drawing/2014/main" id="{5B6A0201-0F34-FA4E-980D-EC4B674917C5}"/>
              </a:ext>
            </a:extLst>
          </p:cNvPr>
          <p:cNvPicPr>
            <a:picLocks noChangeAspect="1"/>
          </p:cNvPicPr>
          <p:nvPr/>
        </p:nvPicPr>
        <p:blipFill>
          <a:blip r:embed="rId5"/>
          <a:srcRect/>
          <a:stretch/>
        </p:blipFill>
        <p:spPr>
          <a:xfrm>
            <a:off x="643436" y="1277948"/>
            <a:ext cx="3981669" cy="4911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6212930"/>
      </p:ext>
    </p:extLst>
  </p:cSld>
  <p:clrMapOvr>
    <a:masterClrMapping/>
  </p:clrMapOvr>
  <mc:AlternateContent xmlns:mc="http://schemas.openxmlformats.org/markup-compatibility/2006" xmlns:p14="http://schemas.microsoft.com/office/powerpoint/2010/main">
    <mc:Choice Requires="p14">
      <p:transition spd="slow" p14:dur="2000" advTm="39125"/>
    </mc:Choice>
    <mc:Fallback xmlns="">
      <p:transition spd="slow" advTm="3912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396239" y="238363"/>
            <a:ext cx="8488681" cy="1325563"/>
          </a:xfrm>
        </p:spPr>
        <p:txBody>
          <a:bodyPr/>
          <a:lstStyle/>
          <a:p>
            <a:r>
              <a:rPr lang="en-US">
                <a:latin typeface="Girl Scout Display Light"/>
                <a:cs typeface="Calibri"/>
              </a:rPr>
              <a:t>Girl Scout &amp; Family </a:t>
            </a:r>
            <a:br>
              <a:rPr lang="en-US">
                <a:latin typeface="Girl Scout Display Light"/>
                <a:cs typeface="Calibri"/>
              </a:rPr>
            </a:br>
            <a:r>
              <a:rPr lang="en-US">
                <a:latin typeface="Girl Scout Display Light"/>
                <a:cs typeface="Calibri"/>
              </a:rPr>
              <a:t>Digital Cookie Resources</a:t>
            </a:r>
            <a:endParaRPr lang="en-US">
              <a:latin typeface="Girl Scout Display Light"/>
            </a:endParaRPr>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633746" y="2222269"/>
            <a:ext cx="5660177" cy="3192880"/>
          </a:xfrm>
        </p:spPr>
        <p:txBody>
          <a:bodyPr vert="horz" lIns="91440" tIns="45720" rIns="91440" bIns="45720" rtlCol="0" anchor="t">
            <a:noAutofit/>
          </a:bodyPr>
          <a:lstStyle/>
          <a:p>
            <a:pPr marL="0" indent="0"/>
            <a:r>
              <a:rPr lang="en-US" sz="2400">
                <a:latin typeface="Girl Scout Display Light" panose="02020003000000000000" pitchFamily="18" charset="0"/>
              </a:rPr>
              <a:t>Available on </a:t>
            </a:r>
            <a:r>
              <a:rPr lang="en-US" sz="2400">
                <a:latin typeface="Girl Scout Display Light" panose="02020003000000000000" pitchFamily="18" charset="0"/>
                <a:hlinkClick r:id="rId3"/>
              </a:rPr>
              <a:t>Cookie Central</a:t>
            </a:r>
            <a:r>
              <a:rPr lang="en-US" sz="2400">
                <a:latin typeface="Girl Scout Display Light" panose="02020003000000000000" pitchFamily="18" charset="0"/>
              </a:rPr>
              <a:t>:</a:t>
            </a:r>
          </a:p>
          <a:p>
            <a:pPr marL="285750" indent="-285750">
              <a:buFont typeface="Arial" panose="020B0604020202020204" pitchFamily="34" charset="0"/>
              <a:buChar char="•"/>
            </a:pPr>
            <a:r>
              <a:rPr lang="en-US" sz="2400">
                <a:solidFill>
                  <a:srgbClr val="0563C1"/>
                </a:solidFill>
                <a:latin typeface="Girl Scout Display Light" panose="02020003000000000000" pitchFamily="18" charset="0"/>
                <a:hlinkClick r:id="rId4">
                  <a:extLst>
                    <a:ext uri="{A12FA001-AC4F-418D-AE19-62706E023703}">
                      <ahyp:hlinkClr xmlns:ahyp="http://schemas.microsoft.com/office/drawing/2018/hyperlinkcolor" val="tx"/>
                    </a:ext>
                  </a:extLst>
                </a:hlinkClick>
              </a:rPr>
              <a:t>Digital Cookie Help Center for Girl Scouts and Families</a:t>
            </a:r>
            <a:endParaRPr lang="en-US" sz="2400">
              <a:solidFill>
                <a:srgbClr val="0563C1"/>
              </a:solidFill>
              <a:latin typeface="Girl Scout Display Light" panose="02020003000000000000" pitchFamily="18" charset="0"/>
            </a:endParaRPr>
          </a:p>
          <a:p>
            <a:pPr marL="285750" indent="-285750">
              <a:buFont typeface="Arial" panose="020B0604020202020204" pitchFamily="34" charset="0"/>
              <a:buChar char="•"/>
            </a:pPr>
            <a:r>
              <a:rPr lang="en-US" sz="2400">
                <a:latin typeface="Girl Scout Display Light" panose="02020003000000000000" pitchFamily="18" charset="0"/>
              </a:rPr>
              <a:t>Tip Sheets &amp; Videos Available</a:t>
            </a:r>
          </a:p>
          <a:p>
            <a:pPr marL="285750" indent="-285750">
              <a:buFont typeface="Arial" panose="020B0604020202020204" pitchFamily="34" charset="0"/>
              <a:buChar char="•"/>
            </a:pPr>
            <a:endParaRPr lang="en-US" sz="2400">
              <a:latin typeface="Girl Scout Display Light" panose="02020003000000000000" pitchFamily="18" charset="0"/>
            </a:endParaRPr>
          </a:p>
          <a:p>
            <a:pPr marL="0" indent="0"/>
            <a:r>
              <a:rPr lang="en-US" sz="2400">
                <a:latin typeface="Girl Scout Display Light" panose="02020003000000000000" pitchFamily="18" charset="0"/>
              </a:rPr>
              <a:t>New Help Menu for Desktop Users:</a:t>
            </a:r>
          </a:p>
          <a:p>
            <a:pPr marL="342900" indent="-342900">
              <a:buFont typeface="Arial" panose="020B0604020202020204" pitchFamily="34" charset="0"/>
              <a:buChar char="•"/>
            </a:pPr>
            <a:r>
              <a:rPr lang="en-US" sz="2400">
                <a:latin typeface="Girl Scout Display Light" panose="02020003000000000000" pitchFamily="18" charset="0"/>
              </a:rPr>
              <a:t>“?” symbol available in top-right corner of Digital Cookie</a:t>
            </a:r>
          </a:p>
        </p:txBody>
      </p:sp>
      <p:pic>
        <p:nvPicPr>
          <p:cNvPr id="9" name="Picture 8">
            <a:extLst>
              <a:ext uri="{FF2B5EF4-FFF2-40B4-BE49-F238E27FC236}">
                <a16:creationId xmlns:a16="http://schemas.microsoft.com/office/drawing/2014/main" id="{3128EC8C-35DB-ED9A-94CC-9A62000D9C40}"/>
              </a:ext>
            </a:extLst>
          </p:cNvPr>
          <p:cNvPicPr>
            <a:picLocks noChangeAspect="1"/>
          </p:cNvPicPr>
          <p:nvPr/>
        </p:nvPicPr>
        <p:blipFill>
          <a:blip r:embed="rId5"/>
          <a:stretch>
            <a:fillRect/>
          </a:stretch>
        </p:blipFill>
        <p:spPr>
          <a:xfrm>
            <a:off x="8498211" y="238363"/>
            <a:ext cx="3060043" cy="3594935"/>
          </a:xfrm>
          <a:prstGeom prst="rect">
            <a:avLst/>
          </a:prstGeom>
          <a:effectLst>
            <a:outerShdw blurRad="50800" dist="38100" dir="11220000">
              <a:srgbClr val="000000">
                <a:alpha val="40000"/>
              </a:srgbClr>
            </a:outerShdw>
          </a:effectLst>
        </p:spPr>
      </p:pic>
      <p:pic>
        <p:nvPicPr>
          <p:cNvPr id="7" name="Picture 6">
            <a:extLst>
              <a:ext uri="{FF2B5EF4-FFF2-40B4-BE49-F238E27FC236}">
                <a16:creationId xmlns:a16="http://schemas.microsoft.com/office/drawing/2014/main" id="{0A89724B-9544-4DF5-7720-4357B3DCE67B}"/>
              </a:ext>
            </a:extLst>
          </p:cNvPr>
          <p:cNvPicPr>
            <a:picLocks noChangeAspect="1"/>
          </p:cNvPicPr>
          <p:nvPr/>
        </p:nvPicPr>
        <p:blipFill>
          <a:blip r:embed="rId6"/>
          <a:stretch>
            <a:fillRect/>
          </a:stretch>
        </p:blipFill>
        <p:spPr>
          <a:xfrm>
            <a:off x="6672595" y="4747929"/>
            <a:ext cx="5045316" cy="1187854"/>
          </a:xfrm>
          <a:prstGeom prst="rect">
            <a:avLst/>
          </a:prstGeom>
        </p:spPr>
      </p:pic>
      <p:sp>
        <p:nvSpPr>
          <p:cNvPr id="8" name="Arrow: Right 7">
            <a:extLst>
              <a:ext uri="{FF2B5EF4-FFF2-40B4-BE49-F238E27FC236}">
                <a16:creationId xmlns:a16="http://schemas.microsoft.com/office/drawing/2014/main" id="{56108547-0DD7-E05B-EC78-976C0DF870C0}"/>
              </a:ext>
            </a:extLst>
          </p:cNvPr>
          <p:cNvSpPr/>
          <p:nvPr/>
        </p:nvSpPr>
        <p:spPr>
          <a:xfrm rot="16200000">
            <a:off x="10934120" y="5750521"/>
            <a:ext cx="858367" cy="50601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562314"/>
      </p:ext>
    </p:extLst>
  </p:cSld>
  <p:clrMapOvr>
    <a:masterClrMapping/>
  </p:clrMapOvr>
  <mc:AlternateContent xmlns:mc="http://schemas.openxmlformats.org/markup-compatibility/2006" xmlns:p14="http://schemas.microsoft.com/office/powerpoint/2010/main">
    <mc:Choice Requires="p14">
      <p:transition spd="slow" p14:dur="2000" advTm="85900"/>
    </mc:Choice>
    <mc:Fallback xmlns="">
      <p:transition spd="slow" advTm="859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8723A9-3F77-F279-0A2D-6043C3D3193D}"/>
              </a:ext>
            </a:extLst>
          </p:cNvPr>
          <p:cNvSpPr/>
          <p:nvPr/>
        </p:nvSpPr>
        <p:spPr>
          <a:xfrm>
            <a:off x="1061554" y="850900"/>
            <a:ext cx="10426700" cy="51562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63B135-AB36-8640-B044-25A549451554}"/>
              </a:ext>
            </a:extLst>
          </p:cNvPr>
          <p:cNvSpPr>
            <a:spLocks noGrp="1"/>
          </p:cNvSpPr>
          <p:nvPr>
            <p:ph type="ctrTitle"/>
          </p:nvPr>
        </p:nvSpPr>
        <p:spPr>
          <a:xfrm>
            <a:off x="1702904" y="2970748"/>
            <a:ext cx="9144000" cy="1473777"/>
          </a:xfrm>
        </p:spPr>
        <p:txBody>
          <a:bodyPr>
            <a:normAutofit fontScale="90000"/>
          </a:bodyPr>
          <a:lstStyle/>
          <a:p>
            <a:r>
              <a:rPr lang="en-US" dirty="0">
                <a:solidFill>
                  <a:schemeClr val="bg1"/>
                </a:solidFill>
                <a:latin typeface="Girl Scout Text Book" panose="02020003000000000000" pitchFamily="18" charset="0"/>
                <a:cs typeface="Calibri"/>
              </a:rPr>
              <a:t>Digital Cookie</a:t>
            </a:r>
            <a:br>
              <a:rPr lang="en-US" dirty="0">
                <a:solidFill>
                  <a:schemeClr val="bg1"/>
                </a:solidFill>
                <a:latin typeface="Girl Scout Text Book" panose="02020003000000000000" pitchFamily="18" charset="0"/>
                <a:cs typeface="Calibri"/>
              </a:rPr>
            </a:br>
            <a:br>
              <a:rPr lang="en-US" sz="5300" dirty="0">
                <a:solidFill>
                  <a:schemeClr val="bg1"/>
                </a:solidFill>
                <a:latin typeface="Girl Scout Display Light" panose="02020003000000000000" pitchFamily="18" charset="0"/>
                <a:cs typeface="Calibri"/>
              </a:rPr>
            </a:br>
            <a:r>
              <a:rPr lang="en-US" sz="5300" dirty="0">
                <a:solidFill>
                  <a:schemeClr val="bg1"/>
                </a:solidFill>
                <a:latin typeface="Girl Scout Display Light" panose="02020003000000000000" pitchFamily="18" charset="0"/>
                <a:cs typeface="Calibri"/>
              </a:rPr>
              <a:t>Troop Basics</a:t>
            </a:r>
            <a:endParaRPr lang="en-US" dirty="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706446706"/>
      </p:ext>
    </p:extLst>
  </p:cSld>
  <p:clrMapOvr>
    <a:masterClrMapping/>
  </p:clrMapOvr>
  <mc:AlternateContent xmlns:mc="http://schemas.openxmlformats.org/markup-compatibility/2006" xmlns:p14="http://schemas.microsoft.com/office/powerpoint/2010/main">
    <mc:Choice Requires="p14">
      <p:transition spd="slow" p14:dur="2000" advTm="31380"/>
    </mc:Choice>
    <mc:Fallback xmlns="">
      <p:transition spd="slow" advTm="3138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D134-BB5C-404B-9A14-098DDB06DD0E}"/>
              </a:ext>
            </a:extLst>
          </p:cNvPr>
          <p:cNvSpPr>
            <a:spLocks noGrp="1"/>
          </p:cNvSpPr>
          <p:nvPr>
            <p:ph type="title"/>
          </p:nvPr>
        </p:nvSpPr>
        <p:spPr/>
        <p:txBody>
          <a:bodyPr/>
          <a:lstStyle/>
          <a:p>
            <a:r>
              <a:rPr lang="en-US" dirty="0"/>
              <a:t>Digital Cookie: Role Selection</a:t>
            </a:r>
          </a:p>
        </p:txBody>
      </p:sp>
      <p:sp>
        <p:nvSpPr>
          <p:cNvPr id="6" name="Content Placeholder 2">
            <a:extLst>
              <a:ext uri="{FF2B5EF4-FFF2-40B4-BE49-F238E27FC236}">
                <a16:creationId xmlns:a16="http://schemas.microsoft.com/office/drawing/2014/main" id="{AA13F36D-A77D-A280-6DCE-A7DC507E8983}"/>
              </a:ext>
            </a:extLst>
          </p:cNvPr>
          <p:cNvSpPr txBox="1">
            <a:spLocks/>
          </p:cNvSpPr>
          <p:nvPr/>
        </p:nvSpPr>
        <p:spPr>
          <a:xfrm>
            <a:off x="1907434" y="1506856"/>
            <a:ext cx="8356705" cy="2532145"/>
          </a:xfrm>
          <a:prstGeom prst="rect">
            <a:avLst/>
          </a:prstGeom>
        </p:spPr>
        <p:txBody>
          <a:bodyPr vert="horz" lIns="91440" tIns="45720" rIns="91440" bIns="45720" rtlCol="0">
            <a:normAutofit/>
          </a:bodyPr>
          <a:lstStyle>
            <a:lvl1pPr marL="228600" indent="-228600" algn="ctr"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ctr"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ctr"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ctr"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ctr"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400" dirty="0">
                <a:latin typeface="Girl Scout Display Light" panose="02020003000000000000" pitchFamily="18" charset="0"/>
                <a:ea typeface="Calibri" panose="020F0502020204030204" pitchFamily="34" charset="0"/>
              </a:rPr>
              <a:t>Toggle between accounts as a Troop/Caregiver</a:t>
            </a:r>
          </a:p>
          <a:p>
            <a:pPr marL="800100" lvl="1" indent="-342900" algn="l">
              <a:buFont typeface="Arial" panose="020B0604020202020204" pitchFamily="34" charset="0"/>
              <a:buChar char="•"/>
            </a:pPr>
            <a:r>
              <a:rPr lang="en-US" sz="2000" dirty="0">
                <a:latin typeface="Girl Scout Display Light" panose="02020003000000000000" pitchFamily="18" charset="0"/>
                <a:ea typeface="Calibri" panose="020F0502020204030204" pitchFamily="34" charset="0"/>
              </a:rPr>
              <a:t>Have multiple Girl Scouts? You can toggle between each account.</a:t>
            </a:r>
          </a:p>
          <a:p>
            <a:pPr marL="800100" lvl="1" indent="-342900" algn="l">
              <a:buFont typeface="Arial" panose="020B0604020202020204" pitchFamily="34" charset="0"/>
              <a:buChar char="•"/>
            </a:pPr>
            <a:r>
              <a:rPr lang="en-US" sz="2000" dirty="0">
                <a:latin typeface="Girl Scout Display Light" panose="02020003000000000000" pitchFamily="18" charset="0"/>
                <a:ea typeface="Calibri" panose="020F0502020204030204" pitchFamily="34" charset="0"/>
              </a:rPr>
              <a:t>Parent role and Troop Site Lead won’t appear until after Girl Scout access date.</a:t>
            </a:r>
          </a:p>
          <a:p>
            <a:pPr marL="0" indent="0" algn="l"/>
            <a:endParaRPr lang="en-US" sz="2400" dirty="0">
              <a:ea typeface="Calibri" panose="020F0502020204030204" pitchFamily="34" charset="0"/>
            </a:endParaRPr>
          </a:p>
        </p:txBody>
      </p:sp>
      <p:pic>
        <p:nvPicPr>
          <p:cNvPr id="3" name="Picture 2">
            <a:extLst>
              <a:ext uri="{FF2B5EF4-FFF2-40B4-BE49-F238E27FC236}">
                <a16:creationId xmlns:a16="http://schemas.microsoft.com/office/drawing/2014/main" id="{F86781C5-9289-6218-18DF-55FB1F004583}"/>
              </a:ext>
            </a:extLst>
          </p:cNvPr>
          <p:cNvPicPr>
            <a:picLocks noChangeAspect="1"/>
          </p:cNvPicPr>
          <p:nvPr/>
        </p:nvPicPr>
        <p:blipFill>
          <a:blip r:embed="rId3"/>
          <a:stretch>
            <a:fillRect/>
          </a:stretch>
        </p:blipFill>
        <p:spPr>
          <a:xfrm>
            <a:off x="1907434" y="3385837"/>
            <a:ext cx="8356705" cy="1533826"/>
          </a:xfrm>
          <a:prstGeom prst="rect">
            <a:avLst/>
          </a:prstGeom>
          <a:ln>
            <a:solidFill>
              <a:schemeClr val="tx1"/>
            </a:solidFill>
          </a:ln>
        </p:spPr>
      </p:pic>
      <p:sp>
        <p:nvSpPr>
          <p:cNvPr id="4" name="Arrow: Left 3">
            <a:extLst>
              <a:ext uri="{FF2B5EF4-FFF2-40B4-BE49-F238E27FC236}">
                <a16:creationId xmlns:a16="http://schemas.microsoft.com/office/drawing/2014/main" id="{1D786F10-5D0B-2AFC-0AD5-8C84B6F05C21}"/>
              </a:ext>
            </a:extLst>
          </p:cNvPr>
          <p:cNvSpPr/>
          <p:nvPr/>
        </p:nvSpPr>
        <p:spPr>
          <a:xfrm>
            <a:off x="10447656" y="4152750"/>
            <a:ext cx="1215424" cy="495300"/>
          </a:xfrm>
          <a:prstGeom prst="leftArrow">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95724278"/>
      </p:ext>
    </p:extLst>
  </p:cSld>
  <p:clrMapOvr>
    <a:masterClrMapping/>
  </p:clrMapOvr>
  <mc:AlternateContent xmlns:mc="http://schemas.openxmlformats.org/markup-compatibility/2006" xmlns:p14="http://schemas.microsoft.com/office/powerpoint/2010/main">
    <mc:Choice Requires="p14">
      <p:transition spd="slow" p14:dur="2000" advTm="32146"/>
    </mc:Choice>
    <mc:Fallback xmlns="">
      <p:transition spd="slow" advTm="3214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1A58-2324-03F5-FDA0-8B585C9F1496}"/>
              </a:ext>
            </a:extLst>
          </p:cNvPr>
          <p:cNvSpPr>
            <a:spLocks noGrp="1"/>
          </p:cNvSpPr>
          <p:nvPr>
            <p:ph type="title"/>
          </p:nvPr>
        </p:nvSpPr>
        <p:spPr>
          <a:xfrm>
            <a:off x="3277394" y="-165100"/>
            <a:ext cx="8055768" cy="1325563"/>
          </a:xfrm>
        </p:spPr>
        <p:txBody>
          <a:bodyPr/>
          <a:lstStyle/>
          <a:p>
            <a:r>
              <a:rPr lang="en-US" dirty="0">
                <a:latin typeface="Girl Scout Text Book"/>
              </a:rPr>
              <a:t>Section Topics</a:t>
            </a:r>
            <a:endParaRPr lang="en-US" b="1" dirty="0"/>
          </a:p>
        </p:txBody>
      </p:sp>
      <p:sp>
        <p:nvSpPr>
          <p:cNvPr id="3" name="Content Placeholder 2">
            <a:extLst>
              <a:ext uri="{FF2B5EF4-FFF2-40B4-BE49-F238E27FC236}">
                <a16:creationId xmlns:a16="http://schemas.microsoft.com/office/drawing/2014/main" id="{6ACAFA57-6F3B-F5DF-1311-C65E850011C3}"/>
              </a:ext>
            </a:extLst>
          </p:cNvPr>
          <p:cNvSpPr>
            <a:spLocks noGrp="1"/>
          </p:cNvSpPr>
          <p:nvPr>
            <p:ph sz="half" idx="2"/>
          </p:nvPr>
        </p:nvSpPr>
        <p:spPr>
          <a:xfrm>
            <a:off x="3417094" y="921484"/>
            <a:ext cx="8532017" cy="5632937"/>
          </a:xfrm>
        </p:spPr>
        <p:txBody>
          <a:bodyPr vert="horz" lIns="91440" tIns="45720" rIns="91440" bIns="45720" rtlCol="0" anchor="t">
            <a:normAutofit lnSpcReduction="10000"/>
          </a:bodyPr>
          <a:lstStyle/>
          <a:p>
            <a:r>
              <a:rPr lang="en-US" dirty="0">
                <a:latin typeface="Girl Scout Display Light" panose="02020003000000000000" pitchFamily="18" charset="0"/>
              </a:rPr>
              <a:t>Smart Cookies </a:t>
            </a:r>
            <a:r>
              <a:rPr lang="en-US">
                <a:latin typeface="Girl Scout Display Light" panose="02020003000000000000" pitchFamily="18" charset="0"/>
              </a:rPr>
              <a:t>&amp;</a:t>
            </a:r>
            <a:r>
              <a:rPr lang="en-US" dirty="0">
                <a:latin typeface="Girl Scout Display Light" panose="02020003000000000000" pitchFamily="18" charset="0"/>
              </a:rPr>
              <a:t> Digital Cookie</a:t>
            </a:r>
          </a:p>
          <a:p>
            <a:r>
              <a:rPr lang="en-US" dirty="0">
                <a:latin typeface="Girl Scout Display Light" panose="02020003000000000000" pitchFamily="18" charset="0"/>
              </a:rPr>
              <a:t>Online Cookie Systems Updates</a:t>
            </a:r>
          </a:p>
          <a:p>
            <a:r>
              <a:rPr lang="en-US" dirty="0">
                <a:latin typeface="Girl Scout Display Light" panose="02020003000000000000" pitchFamily="18" charset="0"/>
              </a:rPr>
              <a:t>Smart Cookies</a:t>
            </a:r>
          </a:p>
          <a:p>
            <a:pPr marL="457200" indent="-457200">
              <a:buFont typeface="Arial"/>
              <a:buChar char="•"/>
            </a:pPr>
            <a:r>
              <a:rPr lang="en-US" dirty="0">
                <a:latin typeface="Girl Scout Display Light" panose="02020003000000000000" pitchFamily="18" charset="0"/>
              </a:rPr>
              <a:t>Updates for 2025</a:t>
            </a:r>
          </a:p>
          <a:p>
            <a:pPr marL="457200" indent="-457200">
              <a:buFont typeface="Arial"/>
              <a:buChar char="•"/>
            </a:pPr>
            <a:r>
              <a:rPr lang="en-US" dirty="0">
                <a:latin typeface="Girl Scout Display Light" panose="02020003000000000000" pitchFamily="18" charset="0"/>
              </a:rPr>
              <a:t>Volunteer Access </a:t>
            </a:r>
          </a:p>
          <a:p>
            <a:pPr marL="457200" indent="-457200">
              <a:buFont typeface="Arial"/>
              <a:buChar char="•"/>
            </a:pPr>
            <a:r>
              <a:rPr lang="en-US" dirty="0">
                <a:latin typeface="Girl Scout Display Light" panose="02020003000000000000" pitchFamily="18" charset="0"/>
              </a:rPr>
              <a:t>Smart Cookies Sales Management</a:t>
            </a:r>
          </a:p>
          <a:p>
            <a:pPr marL="457200" indent="-457200">
              <a:buFont typeface="Arial"/>
              <a:buChar char="•"/>
            </a:pPr>
            <a:r>
              <a:rPr lang="en-US" dirty="0">
                <a:latin typeface="Girl Scout Display Light" panose="02020003000000000000" pitchFamily="18" charset="0"/>
              </a:rPr>
              <a:t>Resources </a:t>
            </a:r>
          </a:p>
          <a:p>
            <a:r>
              <a:rPr lang="en-US" dirty="0">
                <a:latin typeface="Girl Scout Display Light" panose="02020003000000000000" pitchFamily="18" charset="0"/>
              </a:rPr>
              <a:t>Digital Cookie</a:t>
            </a:r>
          </a:p>
          <a:p>
            <a:pPr marL="457200" indent="-457200">
              <a:buFont typeface="Arial"/>
              <a:buChar char="•"/>
            </a:pPr>
            <a:r>
              <a:rPr lang="en-US" dirty="0">
                <a:latin typeface="Girl Scout Display Light" panose="02020003000000000000" pitchFamily="18" charset="0"/>
              </a:rPr>
              <a:t>Volunteer Access</a:t>
            </a:r>
          </a:p>
          <a:p>
            <a:pPr marL="457200" indent="-457200">
              <a:buFont typeface="Arial"/>
              <a:buChar char="•"/>
            </a:pPr>
            <a:r>
              <a:rPr lang="en-US" dirty="0">
                <a:latin typeface="Girl Scout Display Light" panose="02020003000000000000" pitchFamily="18" charset="0"/>
              </a:rPr>
              <a:t>Mobile App Enhancements </a:t>
            </a:r>
          </a:p>
          <a:p>
            <a:pPr marL="457200" indent="-457200">
              <a:buFont typeface="Arial"/>
              <a:buChar char="•"/>
            </a:pPr>
            <a:r>
              <a:rPr lang="en-US" dirty="0">
                <a:latin typeface="Girl Scout Display Light" panose="02020003000000000000" pitchFamily="18" charset="0"/>
              </a:rPr>
              <a:t>Resources  </a:t>
            </a:r>
          </a:p>
        </p:txBody>
      </p:sp>
      <p:sp>
        <p:nvSpPr>
          <p:cNvPr id="5" name="TextBox 4">
            <a:extLst>
              <a:ext uri="{FF2B5EF4-FFF2-40B4-BE49-F238E27FC236}">
                <a16:creationId xmlns:a16="http://schemas.microsoft.com/office/drawing/2014/main" id="{A230B4F7-4F37-C70F-5E73-BCD231E1D882}"/>
              </a:ext>
            </a:extLst>
          </p:cNvPr>
          <p:cNvSpPr txBox="1"/>
          <p:nvPr/>
        </p:nvSpPr>
        <p:spPr>
          <a:xfrm>
            <a:off x="3048000" y="3244334"/>
            <a:ext cx="6096000" cy="369332"/>
          </a:xfrm>
          <a:prstGeom prst="rect">
            <a:avLst/>
          </a:prstGeom>
          <a:noFill/>
        </p:spPr>
        <p:txBody>
          <a:bodyPr wrap="square">
            <a:spAutoFit/>
          </a:bodyPr>
          <a:lstStyle/>
          <a:p>
            <a:r>
              <a:rPr lang="en-US" dirty="0"/>
              <a:t> </a:t>
            </a:r>
          </a:p>
        </p:txBody>
      </p:sp>
      <p:sp>
        <p:nvSpPr>
          <p:cNvPr id="7" name="TextBox 6">
            <a:extLst>
              <a:ext uri="{FF2B5EF4-FFF2-40B4-BE49-F238E27FC236}">
                <a16:creationId xmlns:a16="http://schemas.microsoft.com/office/drawing/2014/main" id="{1D97F704-6FB2-D42A-55D7-FBF337F531C7}"/>
              </a:ext>
            </a:extLst>
          </p:cNvPr>
          <p:cNvSpPr txBox="1"/>
          <p:nvPr/>
        </p:nvSpPr>
        <p:spPr>
          <a:xfrm>
            <a:off x="3048000" y="3244334"/>
            <a:ext cx="6096000"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2602224391"/>
      </p:ext>
    </p:extLst>
  </p:cSld>
  <p:clrMapOvr>
    <a:masterClrMapping/>
  </p:clrMapOvr>
  <mc:AlternateContent xmlns:mc="http://schemas.openxmlformats.org/markup-compatibility/2006" xmlns:p14="http://schemas.microsoft.com/office/powerpoint/2010/main">
    <mc:Choice Requires="p14">
      <p:transition spd="slow" p14:dur="2000" advTm="24646"/>
    </mc:Choice>
    <mc:Fallback xmlns="">
      <p:transition spd="slow" advTm="2464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01F43-8124-C49C-E5A3-9628B106E771}"/>
              </a:ext>
            </a:extLst>
          </p:cNvPr>
          <p:cNvSpPr>
            <a:spLocks noGrp="1"/>
          </p:cNvSpPr>
          <p:nvPr>
            <p:ph type="title"/>
          </p:nvPr>
        </p:nvSpPr>
        <p:spPr>
          <a:xfrm>
            <a:off x="438150" y="188992"/>
            <a:ext cx="5257800" cy="1325563"/>
          </a:xfrm>
        </p:spPr>
        <p:txBody>
          <a:bodyPr/>
          <a:lstStyle/>
          <a:p>
            <a:r>
              <a:rPr lang="en-US" dirty="0"/>
              <a:t>Troop Dashboard</a:t>
            </a:r>
          </a:p>
        </p:txBody>
      </p:sp>
      <p:pic>
        <p:nvPicPr>
          <p:cNvPr id="14" name="Picture 13">
            <a:extLst>
              <a:ext uri="{FF2B5EF4-FFF2-40B4-BE49-F238E27FC236}">
                <a16:creationId xmlns:a16="http://schemas.microsoft.com/office/drawing/2014/main" id="{877709A4-7261-FEA4-16CC-2485A17C5A25}"/>
              </a:ext>
            </a:extLst>
          </p:cNvPr>
          <p:cNvPicPr>
            <a:picLocks noChangeAspect="1"/>
          </p:cNvPicPr>
          <p:nvPr/>
        </p:nvPicPr>
        <p:blipFill>
          <a:blip r:embed="rId3"/>
          <a:stretch>
            <a:fillRect/>
          </a:stretch>
        </p:blipFill>
        <p:spPr>
          <a:xfrm>
            <a:off x="438150" y="1400255"/>
            <a:ext cx="11610815" cy="1660445"/>
          </a:xfrm>
          <a:prstGeom prst="rect">
            <a:avLst/>
          </a:prstGeom>
        </p:spPr>
      </p:pic>
      <p:sp>
        <p:nvSpPr>
          <p:cNvPr id="8" name="Arrow: Left 7">
            <a:extLst>
              <a:ext uri="{FF2B5EF4-FFF2-40B4-BE49-F238E27FC236}">
                <a16:creationId xmlns:a16="http://schemas.microsoft.com/office/drawing/2014/main" id="{21BAA92F-9031-CFD3-464D-CA6FFF4D4718}"/>
              </a:ext>
            </a:extLst>
          </p:cNvPr>
          <p:cNvSpPr/>
          <p:nvPr/>
        </p:nvSpPr>
        <p:spPr>
          <a:xfrm rot="16200000">
            <a:off x="3053063" y="1760317"/>
            <a:ext cx="1215424" cy="495300"/>
          </a:xfrm>
          <a:prstGeom prst="leftArrow">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A5864644-CACB-F2B7-6BA2-588B853BC854}"/>
              </a:ext>
            </a:extLst>
          </p:cNvPr>
          <p:cNvPicPr>
            <a:picLocks noChangeAspect="1"/>
          </p:cNvPicPr>
          <p:nvPr/>
        </p:nvPicPr>
        <p:blipFill>
          <a:blip r:embed="rId4"/>
          <a:stretch>
            <a:fillRect/>
          </a:stretch>
        </p:blipFill>
        <p:spPr>
          <a:xfrm>
            <a:off x="2239168" y="3199466"/>
            <a:ext cx="7713663" cy="3188205"/>
          </a:xfrm>
          <a:prstGeom prst="rect">
            <a:avLst/>
          </a:prstGeom>
        </p:spPr>
      </p:pic>
    </p:spTree>
    <p:extLst>
      <p:ext uri="{BB962C8B-B14F-4D97-AF65-F5344CB8AC3E}">
        <p14:creationId xmlns:p14="http://schemas.microsoft.com/office/powerpoint/2010/main" val="4234911030"/>
      </p:ext>
    </p:extLst>
  </p:cSld>
  <p:clrMapOvr>
    <a:masterClrMapping/>
  </p:clrMapOvr>
  <mc:AlternateContent xmlns:mc="http://schemas.openxmlformats.org/markup-compatibility/2006" xmlns:p14="http://schemas.microsoft.com/office/powerpoint/2010/main">
    <mc:Choice Requires="p14">
      <p:transition spd="slow" p14:dur="2000" advTm="77657"/>
    </mc:Choice>
    <mc:Fallback xmlns="">
      <p:transition spd="slow" advTm="7765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0C2A86-6D7F-1A8D-50BA-890FFC88114B}"/>
              </a:ext>
            </a:extLst>
          </p:cNvPr>
          <p:cNvSpPr>
            <a:spLocks noGrp="1"/>
          </p:cNvSpPr>
          <p:nvPr>
            <p:ph type="sldNum" sz="quarter" idx="12"/>
          </p:nvPr>
        </p:nvSpPr>
        <p:spPr/>
        <p:txBody>
          <a:bodyPr/>
          <a:lstStyle/>
          <a:p>
            <a:pPr defTabSz="914354"/>
            <a:fld id="{7691CCDB-B024-8747-B233-CAD1CBC7A901}" type="slidenum">
              <a:rPr lang="en-US">
                <a:solidFill>
                  <a:srgbClr val="000000"/>
                </a:solidFill>
              </a:rPr>
              <a:pPr defTabSz="914354"/>
              <a:t>31</a:t>
            </a:fld>
            <a:endParaRPr lang="en-US">
              <a:solidFill>
                <a:srgbClr val="000000"/>
              </a:solidFill>
            </a:endParaRPr>
          </a:p>
        </p:txBody>
      </p:sp>
      <p:sp>
        <p:nvSpPr>
          <p:cNvPr id="3" name="Text Placeholder 2">
            <a:extLst>
              <a:ext uri="{FF2B5EF4-FFF2-40B4-BE49-F238E27FC236}">
                <a16:creationId xmlns:a16="http://schemas.microsoft.com/office/drawing/2014/main" id="{EEAFF38E-1AF1-EFFA-3B3E-BA97DA031006}"/>
              </a:ext>
            </a:extLst>
          </p:cNvPr>
          <p:cNvSpPr>
            <a:spLocks noGrp="1"/>
          </p:cNvSpPr>
          <p:nvPr>
            <p:ph type="body" sz="quarter" idx="20"/>
          </p:nvPr>
        </p:nvSpPr>
        <p:spPr>
          <a:xfrm>
            <a:off x="253999" y="75550"/>
            <a:ext cx="11746375" cy="342900"/>
          </a:xfrm>
        </p:spPr>
        <p:txBody>
          <a:bodyPr/>
          <a:lstStyle/>
          <a:p>
            <a:r>
              <a:rPr lang="en-US" sz="2400" dirty="0"/>
              <a:t>Dashboard</a:t>
            </a:r>
          </a:p>
        </p:txBody>
      </p:sp>
      <p:sp>
        <p:nvSpPr>
          <p:cNvPr id="4" name="Footer Placeholder 3">
            <a:extLst>
              <a:ext uri="{FF2B5EF4-FFF2-40B4-BE49-F238E27FC236}">
                <a16:creationId xmlns:a16="http://schemas.microsoft.com/office/drawing/2014/main" id="{B4A04F42-A2CA-514B-7CEB-A7AB9EDFBE5C}"/>
              </a:ext>
            </a:extLst>
          </p:cNvPr>
          <p:cNvSpPr>
            <a:spLocks noGrp="1"/>
          </p:cNvSpPr>
          <p:nvPr>
            <p:ph type="ftr" sz="quarter" idx="3"/>
          </p:nvPr>
        </p:nvSpPr>
        <p:spPr/>
        <p:txBody>
          <a:bodyPr/>
          <a:lstStyle/>
          <a:p>
            <a:r>
              <a:rPr lang="en-US">
                <a:solidFill>
                  <a:srgbClr val="000000"/>
                </a:solidFill>
              </a:rPr>
              <a:t>©2021 Girl Scouts of the USA. All Rights Reserved.  Not for public distribution.</a:t>
            </a:r>
          </a:p>
        </p:txBody>
      </p:sp>
      <p:pic>
        <p:nvPicPr>
          <p:cNvPr id="6" name="Picture 5">
            <a:extLst>
              <a:ext uri="{FF2B5EF4-FFF2-40B4-BE49-F238E27FC236}">
                <a16:creationId xmlns:a16="http://schemas.microsoft.com/office/drawing/2014/main" id="{4FC0A91E-27F0-5CDE-1D95-F8A0066A5ED6}"/>
              </a:ext>
            </a:extLst>
          </p:cNvPr>
          <p:cNvPicPr>
            <a:picLocks noChangeAspect="1"/>
          </p:cNvPicPr>
          <p:nvPr/>
        </p:nvPicPr>
        <p:blipFill>
          <a:blip r:embed="rId3"/>
          <a:stretch>
            <a:fillRect/>
          </a:stretch>
        </p:blipFill>
        <p:spPr>
          <a:xfrm>
            <a:off x="290942" y="453104"/>
            <a:ext cx="11672490" cy="6199445"/>
          </a:xfrm>
          <a:prstGeom prst="rect">
            <a:avLst/>
          </a:prstGeom>
        </p:spPr>
      </p:pic>
    </p:spTree>
    <p:extLst>
      <p:ext uri="{BB962C8B-B14F-4D97-AF65-F5344CB8AC3E}">
        <p14:creationId xmlns:p14="http://schemas.microsoft.com/office/powerpoint/2010/main" val="3342648739"/>
      </p:ext>
    </p:extLst>
  </p:cSld>
  <p:clrMapOvr>
    <a:masterClrMapping/>
  </p:clrMapOvr>
  <p:transition advTm="65025">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0C2A86-6D7F-1A8D-50BA-890FFC88114B}"/>
              </a:ext>
            </a:extLst>
          </p:cNvPr>
          <p:cNvSpPr>
            <a:spLocks noGrp="1"/>
          </p:cNvSpPr>
          <p:nvPr>
            <p:ph type="sldNum" sz="quarter" idx="12"/>
          </p:nvPr>
        </p:nvSpPr>
        <p:spPr/>
        <p:txBody>
          <a:bodyPr/>
          <a:lstStyle/>
          <a:p>
            <a:pPr defTabSz="914354"/>
            <a:fld id="{7691CCDB-B024-8747-B233-CAD1CBC7A901}" type="slidenum">
              <a:rPr lang="en-US">
                <a:solidFill>
                  <a:srgbClr val="000000"/>
                </a:solidFill>
              </a:rPr>
              <a:pPr defTabSz="914354"/>
              <a:t>32</a:t>
            </a:fld>
            <a:endParaRPr lang="en-US">
              <a:solidFill>
                <a:srgbClr val="000000"/>
              </a:solidFill>
            </a:endParaRPr>
          </a:p>
        </p:txBody>
      </p:sp>
      <p:sp>
        <p:nvSpPr>
          <p:cNvPr id="4" name="Footer Placeholder 3">
            <a:extLst>
              <a:ext uri="{FF2B5EF4-FFF2-40B4-BE49-F238E27FC236}">
                <a16:creationId xmlns:a16="http://schemas.microsoft.com/office/drawing/2014/main" id="{B4A04F42-A2CA-514B-7CEB-A7AB9EDFBE5C}"/>
              </a:ext>
            </a:extLst>
          </p:cNvPr>
          <p:cNvSpPr>
            <a:spLocks noGrp="1"/>
          </p:cNvSpPr>
          <p:nvPr>
            <p:ph type="ftr" sz="quarter" idx="3"/>
          </p:nvPr>
        </p:nvSpPr>
        <p:spPr/>
        <p:txBody>
          <a:bodyPr/>
          <a:lstStyle/>
          <a:p>
            <a:r>
              <a:rPr lang="en-US">
                <a:solidFill>
                  <a:srgbClr val="000000"/>
                </a:solidFill>
              </a:rPr>
              <a:t>©2021 Girl Scouts of the USA. All Rights Reserved.  Not for public distribution.</a:t>
            </a:r>
          </a:p>
        </p:txBody>
      </p:sp>
      <p:sp>
        <p:nvSpPr>
          <p:cNvPr id="5" name="Text Placeholder 3">
            <a:extLst>
              <a:ext uri="{FF2B5EF4-FFF2-40B4-BE49-F238E27FC236}">
                <a16:creationId xmlns:a16="http://schemas.microsoft.com/office/drawing/2014/main" id="{43065236-890E-9C59-4C13-7C01B20839DA}"/>
              </a:ext>
            </a:extLst>
          </p:cNvPr>
          <p:cNvSpPr txBox="1">
            <a:spLocks/>
          </p:cNvSpPr>
          <p:nvPr/>
        </p:nvSpPr>
        <p:spPr>
          <a:xfrm>
            <a:off x="0" y="122479"/>
            <a:ext cx="11734800" cy="3722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Girl Scout Text Book" panose="02020003000000000000" pitchFamily="18" charset="0"/>
              </a:rPr>
              <a:t>Troop Site Setup</a:t>
            </a:r>
          </a:p>
        </p:txBody>
      </p:sp>
      <p:pic>
        <p:nvPicPr>
          <p:cNvPr id="7" name="Picture 6" descr="A screenshot of a computer&#10;&#10;Description automatically generated">
            <a:extLst>
              <a:ext uri="{FF2B5EF4-FFF2-40B4-BE49-F238E27FC236}">
                <a16:creationId xmlns:a16="http://schemas.microsoft.com/office/drawing/2014/main" id="{270EF6E0-0A68-290E-1D83-D9DE437B2079}"/>
              </a:ext>
            </a:extLst>
          </p:cNvPr>
          <p:cNvPicPr>
            <a:picLocks noChangeAspect="1"/>
          </p:cNvPicPr>
          <p:nvPr/>
        </p:nvPicPr>
        <p:blipFill>
          <a:blip r:embed="rId3"/>
          <a:stretch>
            <a:fillRect/>
          </a:stretch>
        </p:blipFill>
        <p:spPr>
          <a:xfrm>
            <a:off x="5136622" y="4095736"/>
            <a:ext cx="5398770" cy="2526030"/>
          </a:xfrm>
          <a:prstGeom prst="rect">
            <a:avLst/>
          </a:prstGeom>
          <a:ln>
            <a:solidFill>
              <a:schemeClr val="tx1"/>
            </a:solidFill>
          </a:ln>
        </p:spPr>
      </p:pic>
      <p:sp>
        <p:nvSpPr>
          <p:cNvPr id="8" name="TextBox 6">
            <a:extLst>
              <a:ext uri="{FF2B5EF4-FFF2-40B4-BE49-F238E27FC236}">
                <a16:creationId xmlns:a16="http://schemas.microsoft.com/office/drawing/2014/main" id="{2DBFB7D7-49E6-23B3-4299-620B1E98A5DF}"/>
              </a:ext>
            </a:extLst>
          </p:cNvPr>
          <p:cNvSpPr txBox="1"/>
          <p:nvPr/>
        </p:nvSpPr>
        <p:spPr>
          <a:xfrm>
            <a:off x="869633" y="3343593"/>
            <a:ext cx="4081780" cy="721360"/>
          </a:xfrm>
          <a:prstGeom prst="rect">
            <a:avLst/>
          </a:prstGeom>
          <a:noFill/>
          <a:ln>
            <a:noFill/>
          </a:ln>
        </p:spPr>
        <p:txBody>
          <a:bodyPr vert="horz" wrap="square" lIns="121920" tIns="60960" rIns="121920" bIns="60960" rtlCol="0" anchor="ctr">
            <a:noAutofit/>
          </a:bodyPr>
          <a:lstStyle/>
          <a:p>
            <a:pPr marL="0" marR="0">
              <a:lnSpc>
                <a:spcPct val="107000"/>
              </a:lnSpc>
              <a:spcBef>
                <a:spcPts val="0"/>
              </a:spcBef>
              <a:spcAft>
                <a:spcPts val="800"/>
              </a:spcAft>
            </a:pPr>
            <a:r>
              <a:rPr lang="en-US" sz="2150" kern="1200" dirty="0">
                <a:solidFill>
                  <a:srgbClr val="0E2841"/>
                </a:solidFill>
                <a:effectLst/>
                <a:latin typeface="Girl Scout Display Light" panose="02020003000000000000" pitchFamily="18" charset="0"/>
                <a:ea typeface="Aptos" panose="020B0004020202020204" pitchFamily="34" charset="0"/>
                <a:cs typeface="Times New Roman" panose="02020603050405020304" pitchFamily="18" charset="0"/>
              </a:rPr>
              <a:t>Step 2: Select a Troop site lead </a:t>
            </a:r>
            <a:endParaRPr lang="en-US" sz="1100" kern="100" dirty="0">
              <a:effectLst/>
              <a:latin typeface="Girl Scout Display Light" panose="02020003000000000000" pitchFamily="18" charset="0"/>
              <a:ea typeface="Aptos" panose="020B0004020202020204" pitchFamily="34" charset="0"/>
              <a:cs typeface="Times New Roman" panose="02020603050405020304" pitchFamily="18" charset="0"/>
            </a:endParaRPr>
          </a:p>
        </p:txBody>
      </p:sp>
      <p:pic>
        <p:nvPicPr>
          <p:cNvPr id="9" name="Picture 8" descr="A screenshot of a web page&#10;&#10;Description automatically generated">
            <a:extLst>
              <a:ext uri="{FF2B5EF4-FFF2-40B4-BE49-F238E27FC236}">
                <a16:creationId xmlns:a16="http://schemas.microsoft.com/office/drawing/2014/main" id="{1895AE1F-469B-E52C-71EB-0BF1B70D1FCA}"/>
              </a:ext>
            </a:extLst>
          </p:cNvPr>
          <p:cNvPicPr>
            <a:picLocks noChangeAspect="1"/>
          </p:cNvPicPr>
          <p:nvPr/>
        </p:nvPicPr>
        <p:blipFill>
          <a:blip r:embed="rId4"/>
          <a:stretch>
            <a:fillRect/>
          </a:stretch>
        </p:blipFill>
        <p:spPr>
          <a:xfrm>
            <a:off x="869633" y="4064953"/>
            <a:ext cx="3552825" cy="2381250"/>
          </a:xfrm>
          <a:prstGeom prst="rect">
            <a:avLst/>
          </a:prstGeom>
          <a:ln>
            <a:solidFill>
              <a:schemeClr val="tx1"/>
            </a:solidFill>
          </a:ln>
        </p:spPr>
      </p:pic>
      <p:pic>
        <p:nvPicPr>
          <p:cNvPr id="10" name="Picture 9" descr="A screenshot of a website&#10;&#10;Description automatically generated">
            <a:extLst>
              <a:ext uri="{FF2B5EF4-FFF2-40B4-BE49-F238E27FC236}">
                <a16:creationId xmlns:a16="http://schemas.microsoft.com/office/drawing/2014/main" id="{A1D88028-61E6-1821-AA67-57F0402922C2}"/>
              </a:ext>
            </a:extLst>
          </p:cNvPr>
          <p:cNvPicPr>
            <a:picLocks noChangeAspect="1"/>
          </p:cNvPicPr>
          <p:nvPr/>
        </p:nvPicPr>
        <p:blipFill>
          <a:blip r:embed="rId5"/>
          <a:stretch>
            <a:fillRect/>
          </a:stretch>
        </p:blipFill>
        <p:spPr>
          <a:xfrm>
            <a:off x="5146542" y="1157016"/>
            <a:ext cx="3524250" cy="2276475"/>
          </a:xfrm>
          <a:prstGeom prst="rect">
            <a:avLst/>
          </a:prstGeom>
          <a:ln>
            <a:solidFill>
              <a:schemeClr val="tx1"/>
            </a:solidFill>
          </a:ln>
        </p:spPr>
      </p:pic>
      <p:sp>
        <p:nvSpPr>
          <p:cNvPr id="11" name="TextBox 12">
            <a:extLst>
              <a:ext uri="{FF2B5EF4-FFF2-40B4-BE49-F238E27FC236}">
                <a16:creationId xmlns:a16="http://schemas.microsoft.com/office/drawing/2014/main" id="{67ED426F-36FA-7D8B-5CC5-2372971969E2}"/>
              </a:ext>
            </a:extLst>
          </p:cNvPr>
          <p:cNvSpPr txBox="1"/>
          <p:nvPr/>
        </p:nvSpPr>
        <p:spPr>
          <a:xfrm>
            <a:off x="5136622" y="3358985"/>
            <a:ext cx="5597525" cy="721360"/>
          </a:xfrm>
          <a:prstGeom prst="rect">
            <a:avLst/>
          </a:prstGeom>
          <a:noFill/>
          <a:ln>
            <a:noFill/>
          </a:ln>
        </p:spPr>
        <p:txBody>
          <a:bodyPr vert="horz" wrap="square" lIns="121920" tIns="60960" rIns="121920" bIns="60960" rtlCol="0" anchor="ctr">
            <a:noAutofit/>
          </a:bodyPr>
          <a:lstStyle/>
          <a:p>
            <a:pPr marL="0" marR="0">
              <a:lnSpc>
                <a:spcPct val="107000"/>
              </a:lnSpc>
              <a:spcBef>
                <a:spcPts val="0"/>
              </a:spcBef>
              <a:spcAft>
                <a:spcPts val="800"/>
              </a:spcAft>
            </a:pPr>
            <a:r>
              <a:rPr lang="en-US" sz="2150" kern="1200" dirty="0">
                <a:solidFill>
                  <a:srgbClr val="0E2841"/>
                </a:solidFill>
                <a:effectLst/>
                <a:latin typeface="Girl Scout Display Light" panose="02020003000000000000" pitchFamily="18" charset="0"/>
                <a:ea typeface="Aptos" panose="020B0004020202020204" pitchFamily="34" charset="0"/>
                <a:cs typeface="Times New Roman" panose="02020603050405020304" pitchFamily="18" charset="0"/>
              </a:rPr>
              <a:t>Step 4: Activate the Site on February 1</a:t>
            </a:r>
            <a:endParaRPr lang="en-US" sz="1100" kern="100" dirty="0">
              <a:effectLst/>
              <a:latin typeface="Girl Scout Display Light" panose="02020003000000000000" pitchFamily="18" charset="0"/>
              <a:ea typeface="Aptos" panose="020B0004020202020204" pitchFamily="34" charset="0"/>
              <a:cs typeface="Times New Roman" panose="02020603050405020304" pitchFamily="18" charset="0"/>
            </a:endParaRPr>
          </a:p>
        </p:txBody>
      </p:sp>
      <p:sp>
        <p:nvSpPr>
          <p:cNvPr id="12" name="TextBox 14">
            <a:extLst>
              <a:ext uri="{FF2B5EF4-FFF2-40B4-BE49-F238E27FC236}">
                <a16:creationId xmlns:a16="http://schemas.microsoft.com/office/drawing/2014/main" id="{3E5694FC-9003-A88B-D2B6-A6CEDC21EEF8}"/>
              </a:ext>
            </a:extLst>
          </p:cNvPr>
          <p:cNvSpPr txBox="1"/>
          <p:nvPr/>
        </p:nvSpPr>
        <p:spPr>
          <a:xfrm>
            <a:off x="869238" y="513398"/>
            <a:ext cx="3117215" cy="609600"/>
          </a:xfrm>
          <a:prstGeom prst="rect">
            <a:avLst/>
          </a:prstGeom>
          <a:noFill/>
          <a:ln>
            <a:noFill/>
          </a:ln>
        </p:spPr>
        <p:txBody>
          <a:bodyPr vert="horz" wrap="none" lIns="121920" tIns="60960" rIns="121920" bIns="60960" rtlCol="0" anchor="ctr">
            <a:noAutofit/>
          </a:bodyPr>
          <a:lstStyle/>
          <a:p>
            <a:pPr marL="0" marR="0">
              <a:lnSpc>
                <a:spcPct val="107000"/>
              </a:lnSpc>
              <a:spcBef>
                <a:spcPts val="0"/>
              </a:spcBef>
              <a:spcAft>
                <a:spcPts val="800"/>
              </a:spcAft>
            </a:pPr>
            <a:r>
              <a:rPr lang="en-US" sz="2150" kern="1200" dirty="0">
                <a:solidFill>
                  <a:srgbClr val="0E2841"/>
                </a:solidFill>
                <a:effectLst/>
                <a:latin typeface="Girl Scout Display Light" panose="02020003000000000000" pitchFamily="18" charset="0"/>
                <a:ea typeface="Aptos" panose="020B0004020202020204" pitchFamily="34" charset="0"/>
                <a:cs typeface="Times New Roman" panose="02020603050405020304" pitchFamily="18" charset="0"/>
              </a:rPr>
              <a:t>Step 1: Click Get Started</a:t>
            </a:r>
            <a:endParaRPr lang="en-US" sz="1100" kern="100" dirty="0">
              <a:effectLst/>
              <a:latin typeface="Girl Scout Display Light" panose="02020003000000000000" pitchFamily="18" charset="0"/>
              <a:ea typeface="Aptos" panose="020B0004020202020204" pitchFamily="34" charset="0"/>
              <a:cs typeface="Times New Roman" panose="02020603050405020304" pitchFamily="18" charset="0"/>
            </a:endParaRPr>
          </a:p>
        </p:txBody>
      </p:sp>
      <p:pic>
        <p:nvPicPr>
          <p:cNvPr id="13" name="Picture 12" descr="A screenshot of a website&#10;&#10;Description automatically generated">
            <a:extLst>
              <a:ext uri="{FF2B5EF4-FFF2-40B4-BE49-F238E27FC236}">
                <a16:creationId xmlns:a16="http://schemas.microsoft.com/office/drawing/2014/main" id="{A765AA88-7F1E-0D99-5BAA-13462A4C6222}"/>
              </a:ext>
            </a:extLst>
          </p:cNvPr>
          <p:cNvPicPr>
            <a:picLocks noChangeAspect="1"/>
          </p:cNvPicPr>
          <p:nvPr/>
        </p:nvPicPr>
        <p:blipFill>
          <a:blip r:embed="rId6"/>
          <a:stretch>
            <a:fillRect/>
          </a:stretch>
        </p:blipFill>
        <p:spPr>
          <a:xfrm>
            <a:off x="869238" y="1172196"/>
            <a:ext cx="3543300" cy="2286000"/>
          </a:xfrm>
          <a:prstGeom prst="rect">
            <a:avLst/>
          </a:prstGeom>
          <a:ln>
            <a:solidFill>
              <a:schemeClr val="tx1"/>
            </a:solidFill>
          </a:ln>
        </p:spPr>
      </p:pic>
      <p:sp>
        <p:nvSpPr>
          <p:cNvPr id="14" name="TextBox 21">
            <a:extLst>
              <a:ext uri="{FF2B5EF4-FFF2-40B4-BE49-F238E27FC236}">
                <a16:creationId xmlns:a16="http://schemas.microsoft.com/office/drawing/2014/main" id="{0DFAC782-CAEA-2E38-D627-8B0D6CD1925C}"/>
              </a:ext>
            </a:extLst>
          </p:cNvPr>
          <p:cNvSpPr txBox="1"/>
          <p:nvPr/>
        </p:nvSpPr>
        <p:spPr>
          <a:xfrm>
            <a:off x="5146542" y="547416"/>
            <a:ext cx="4445000" cy="609600"/>
          </a:xfrm>
          <a:prstGeom prst="rect">
            <a:avLst/>
          </a:prstGeom>
          <a:noFill/>
          <a:ln>
            <a:noFill/>
          </a:ln>
        </p:spPr>
        <p:txBody>
          <a:bodyPr vert="horz" wrap="square" lIns="121920" tIns="60960" rIns="121920" bIns="60960" rtlCol="0" anchor="ctr">
            <a:noAutofit/>
          </a:bodyPr>
          <a:lstStyle/>
          <a:p>
            <a:pPr marL="0" marR="0">
              <a:lnSpc>
                <a:spcPct val="107000"/>
              </a:lnSpc>
              <a:spcBef>
                <a:spcPts val="0"/>
              </a:spcBef>
              <a:spcAft>
                <a:spcPts val="800"/>
              </a:spcAft>
            </a:pPr>
            <a:r>
              <a:rPr lang="en-US" sz="2150" kern="1200" dirty="0">
                <a:solidFill>
                  <a:srgbClr val="0E2841"/>
                </a:solidFill>
                <a:effectLst/>
                <a:latin typeface="Girl Scout Display Light" panose="02020003000000000000" pitchFamily="18" charset="0"/>
                <a:ea typeface="Aptos" panose="020B0004020202020204" pitchFamily="34" charset="0"/>
                <a:cs typeface="Times New Roman" panose="02020603050405020304" pitchFamily="18" charset="0"/>
              </a:rPr>
              <a:t>Step 3: Click Set Up Your Site</a:t>
            </a:r>
            <a:endParaRPr lang="en-US" sz="1100" kern="100" dirty="0">
              <a:effectLst/>
              <a:latin typeface="Girl Scout Display Light" panose="02020003000000000000" pitchFamily="18"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45812A7-A78E-818F-DE06-70FBE34EEB3C}"/>
              </a:ext>
            </a:extLst>
          </p:cNvPr>
          <p:cNvSpPr txBox="1"/>
          <p:nvPr/>
        </p:nvSpPr>
        <p:spPr>
          <a:xfrm>
            <a:off x="9385351" y="873443"/>
            <a:ext cx="2300083" cy="2526030"/>
          </a:xfrm>
          <a:prstGeom prst="rect">
            <a:avLst/>
          </a:prstGeom>
          <a:noFill/>
          <a:ln>
            <a:solidFill>
              <a:srgbClr val="00B050"/>
            </a:solidFill>
          </a:ln>
        </p:spPr>
        <p:txBody>
          <a:bodyPr vert="horz" wrap="square" lIns="121920" tIns="60960" rIns="121920" bIns="60960" rtlCol="0" anchor="ctr">
            <a:noAutofit/>
          </a:bodyPr>
          <a:lstStyle/>
          <a:p>
            <a:pPr marL="0" marR="0">
              <a:lnSpc>
                <a:spcPct val="107000"/>
              </a:lnSpc>
              <a:spcBef>
                <a:spcPts val="0"/>
              </a:spcBef>
              <a:spcAft>
                <a:spcPts val="800"/>
              </a:spcAft>
            </a:pPr>
            <a:r>
              <a:rPr lang="en-US" sz="2150" kern="1200" dirty="0">
                <a:solidFill>
                  <a:srgbClr val="0E2841"/>
                </a:solidFill>
                <a:effectLst/>
                <a:latin typeface="Girl Scout Display Light" panose="02020003000000000000" pitchFamily="18" charset="0"/>
                <a:ea typeface="Aptos" panose="020B0004020202020204" pitchFamily="34" charset="0"/>
                <a:cs typeface="Times New Roman" panose="02020603050405020304" pitchFamily="18" charset="0"/>
              </a:rPr>
              <a:t>Step </a:t>
            </a:r>
            <a:r>
              <a:rPr lang="en-US" sz="2150" dirty="0">
                <a:solidFill>
                  <a:srgbClr val="0E2841"/>
                </a:solidFill>
                <a:latin typeface="Girl Scout Display Light" panose="02020003000000000000" pitchFamily="18" charset="0"/>
                <a:ea typeface="Aptos" panose="020B0004020202020204" pitchFamily="34" charset="0"/>
                <a:cs typeface="Times New Roman" panose="02020603050405020304" pitchFamily="18" charset="0"/>
              </a:rPr>
              <a:t>5: View the Girl Scout &amp; Caregiver slides for instructions  to set up the troop site once activated.</a:t>
            </a:r>
            <a:endParaRPr lang="en-US" sz="1100" kern="100" dirty="0">
              <a:effectLst/>
              <a:latin typeface="Girl Scout Display Light" panose="02020003000000000000"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16486706"/>
      </p:ext>
    </p:extLst>
  </p:cSld>
  <p:clrMapOvr>
    <a:masterClrMapping/>
  </p:clrMapOvr>
  <p:transition advTm="9158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54"/>
            <a:fld id="{F8C12AA3-6E81-C746-8BB2-6661939CBDDC}" type="slidenum">
              <a:rPr lang="en-US">
                <a:solidFill>
                  <a:srgbClr val="000000"/>
                </a:solidFill>
              </a:rPr>
              <a:pPr defTabSz="914354"/>
              <a:t>33</a:t>
            </a:fld>
            <a:endParaRPr lang="en-US">
              <a:solidFill>
                <a:srgbClr val="000000"/>
              </a:solidFill>
            </a:endParaRPr>
          </a:p>
        </p:txBody>
      </p:sp>
      <p:sp>
        <p:nvSpPr>
          <p:cNvPr id="10" name="TextBox 9">
            <a:extLst>
              <a:ext uri="{FF2B5EF4-FFF2-40B4-BE49-F238E27FC236}">
                <a16:creationId xmlns:a16="http://schemas.microsoft.com/office/drawing/2014/main" id="{90C1DFB8-289B-797A-992C-972351960F05}"/>
              </a:ext>
            </a:extLst>
          </p:cNvPr>
          <p:cNvSpPr txBox="1"/>
          <p:nvPr/>
        </p:nvSpPr>
        <p:spPr>
          <a:xfrm>
            <a:off x="27124" y="25811"/>
            <a:ext cx="11326676" cy="487804"/>
          </a:xfrm>
          <a:prstGeom prst="rect">
            <a:avLst/>
          </a:prstGeom>
          <a:noFill/>
          <a:ln>
            <a:noFill/>
          </a:ln>
        </p:spPr>
        <p:txBody>
          <a:bodyPr vert="horz" wrap="square" lIns="121920" tIns="60960" rIns="121920" bIns="60960" rtlCol="0" anchor="ctr">
            <a:noAutofit/>
          </a:bodyPr>
          <a:lstStyle/>
          <a:p>
            <a:pPr defTabSz="914354"/>
            <a:r>
              <a:rPr lang="en-US" sz="3200" dirty="0">
                <a:solidFill>
                  <a:srgbClr val="000000"/>
                </a:solidFill>
                <a:latin typeface="Girl Scout Text Book" panose="02020003000000000000" pitchFamily="18" charset="0"/>
              </a:rPr>
              <a:t>Orders</a:t>
            </a:r>
          </a:p>
        </p:txBody>
      </p:sp>
      <p:sp>
        <p:nvSpPr>
          <p:cNvPr id="9" name="Rectangle 8">
            <a:extLst>
              <a:ext uri="{FF2B5EF4-FFF2-40B4-BE49-F238E27FC236}">
                <a16:creationId xmlns:a16="http://schemas.microsoft.com/office/drawing/2014/main" id="{1B0105D5-64EE-FC88-6E39-591DE3985E4E}"/>
              </a:ext>
            </a:extLst>
          </p:cNvPr>
          <p:cNvSpPr/>
          <p:nvPr/>
        </p:nvSpPr>
        <p:spPr>
          <a:xfrm>
            <a:off x="10052052" y="6018309"/>
            <a:ext cx="704849" cy="174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4"/>
            <a:r>
              <a:rPr lang="en-US" sz="800">
                <a:solidFill>
                  <a:srgbClr val="000000"/>
                </a:solidFill>
                <a:latin typeface="Palatino Linotype"/>
              </a:rPr>
              <a:t>ABC/LBB</a:t>
            </a:r>
          </a:p>
        </p:txBody>
      </p:sp>
      <p:pic>
        <p:nvPicPr>
          <p:cNvPr id="6" name="Picture 5">
            <a:extLst>
              <a:ext uri="{FF2B5EF4-FFF2-40B4-BE49-F238E27FC236}">
                <a16:creationId xmlns:a16="http://schemas.microsoft.com/office/drawing/2014/main" id="{E34E5712-83C6-5033-DD37-65F314B5A9BA}"/>
              </a:ext>
            </a:extLst>
          </p:cNvPr>
          <p:cNvPicPr>
            <a:picLocks noChangeAspect="1"/>
          </p:cNvPicPr>
          <p:nvPr/>
        </p:nvPicPr>
        <p:blipFill>
          <a:blip r:embed="rId3"/>
          <a:stretch>
            <a:fillRect/>
          </a:stretch>
        </p:blipFill>
        <p:spPr>
          <a:xfrm>
            <a:off x="1157791" y="605010"/>
            <a:ext cx="9599110" cy="1243457"/>
          </a:xfrm>
          <a:prstGeom prst="rect">
            <a:avLst/>
          </a:prstGeom>
        </p:spPr>
      </p:pic>
      <p:sp>
        <p:nvSpPr>
          <p:cNvPr id="4" name="Arrow: Left 3">
            <a:extLst>
              <a:ext uri="{FF2B5EF4-FFF2-40B4-BE49-F238E27FC236}">
                <a16:creationId xmlns:a16="http://schemas.microsoft.com/office/drawing/2014/main" id="{D8B6DFEF-D3AD-7D55-46DC-FF2F11F1E6FB}"/>
              </a:ext>
            </a:extLst>
          </p:cNvPr>
          <p:cNvSpPr/>
          <p:nvPr/>
        </p:nvSpPr>
        <p:spPr>
          <a:xfrm rot="16200000">
            <a:off x="4551637" y="629775"/>
            <a:ext cx="1215424" cy="495300"/>
          </a:xfrm>
          <a:prstGeom prst="leftArrow">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2289212E-9FA3-B257-6D0C-CBB4ABCC2C67}"/>
              </a:ext>
            </a:extLst>
          </p:cNvPr>
          <p:cNvPicPr>
            <a:picLocks noChangeAspect="1"/>
          </p:cNvPicPr>
          <p:nvPr/>
        </p:nvPicPr>
        <p:blipFill>
          <a:blip r:embed="rId4"/>
          <a:stretch>
            <a:fillRect/>
          </a:stretch>
        </p:blipFill>
        <p:spPr>
          <a:xfrm>
            <a:off x="980981" y="1939862"/>
            <a:ext cx="9952729" cy="4739820"/>
          </a:xfrm>
          <a:prstGeom prst="rect">
            <a:avLst/>
          </a:prstGeom>
          <a:ln>
            <a:solidFill>
              <a:schemeClr val="tx1"/>
            </a:solidFill>
          </a:ln>
        </p:spPr>
      </p:pic>
    </p:spTree>
    <p:extLst>
      <p:ext uri="{BB962C8B-B14F-4D97-AF65-F5344CB8AC3E}">
        <p14:creationId xmlns:p14="http://schemas.microsoft.com/office/powerpoint/2010/main" val="401692073"/>
      </p:ext>
    </p:extLst>
  </p:cSld>
  <p:clrMapOvr>
    <a:masterClrMapping/>
  </p:clrMapOvr>
  <p:transition advTm="85621">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54"/>
            <a:fld id="{F8C12AA3-6E81-C746-8BB2-6661939CBDDC}" type="slidenum">
              <a:rPr lang="en-US">
                <a:solidFill>
                  <a:srgbClr val="000000"/>
                </a:solidFill>
              </a:rPr>
              <a:pPr defTabSz="914354"/>
              <a:t>34</a:t>
            </a:fld>
            <a:endParaRPr lang="en-US">
              <a:solidFill>
                <a:srgbClr val="000000"/>
              </a:solidFill>
            </a:endParaRPr>
          </a:p>
        </p:txBody>
      </p:sp>
      <p:sp>
        <p:nvSpPr>
          <p:cNvPr id="10" name="TextBox 9">
            <a:extLst>
              <a:ext uri="{FF2B5EF4-FFF2-40B4-BE49-F238E27FC236}">
                <a16:creationId xmlns:a16="http://schemas.microsoft.com/office/drawing/2014/main" id="{90C1DFB8-289B-797A-992C-972351960F05}"/>
              </a:ext>
            </a:extLst>
          </p:cNvPr>
          <p:cNvSpPr txBox="1"/>
          <p:nvPr/>
        </p:nvSpPr>
        <p:spPr>
          <a:xfrm>
            <a:off x="27124" y="25811"/>
            <a:ext cx="11326676" cy="487804"/>
          </a:xfrm>
          <a:prstGeom prst="rect">
            <a:avLst/>
          </a:prstGeom>
          <a:noFill/>
          <a:ln>
            <a:noFill/>
          </a:ln>
        </p:spPr>
        <p:txBody>
          <a:bodyPr vert="horz" wrap="square" lIns="121920" tIns="60960" rIns="121920" bIns="60960" rtlCol="0" anchor="ctr">
            <a:noAutofit/>
          </a:bodyPr>
          <a:lstStyle/>
          <a:p>
            <a:pPr defTabSz="914354"/>
            <a:r>
              <a:rPr lang="en-US" sz="3200" dirty="0">
                <a:solidFill>
                  <a:srgbClr val="000000"/>
                </a:solidFill>
                <a:latin typeface="Girl Scout Text Book" panose="02020003000000000000" pitchFamily="18" charset="0"/>
              </a:rPr>
              <a:t>Refunding Orders</a:t>
            </a:r>
          </a:p>
        </p:txBody>
      </p:sp>
      <p:pic>
        <p:nvPicPr>
          <p:cNvPr id="3" name="Picture 2">
            <a:extLst>
              <a:ext uri="{FF2B5EF4-FFF2-40B4-BE49-F238E27FC236}">
                <a16:creationId xmlns:a16="http://schemas.microsoft.com/office/drawing/2014/main" id="{096ABD0C-5907-46C3-1A5B-A5551F5679AB}"/>
              </a:ext>
            </a:extLst>
          </p:cNvPr>
          <p:cNvPicPr>
            <a:picLocks noChangeAspect="1"/>
          </p:cNvPicPr>
          <p:nvPr/>
        </p:nvPicPr>
        <p:blipFill>
          <a:blip r:embed="rId3"/>
          <a:stretch>
            <a:fillRect/>
          </a:stretch>
        </p:blipFill>
        <p:spPr>
          <a:xfrm>
            <a:off x="6289775" y="2030827"/>
            <a:ext cx="5654575" cy="2915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F573397F-81FC-24CB-87BA-B2C12DD47C13}"/>
              </a:ext>
            </a:extLst>
          </p:cNvPr>
          <p:cNvPicPr>
            <a:picLocks noChangeAspect="1"/>
          </p:cNvPicPr>
          <p:nvPr/>
        </p:nvPicPr>
        <p:blipFill>
          <a:blip r:embed="rId4"/>
          <a:stretch>
            <a:fillRect/>
          </a:stretch>
        </p:blipFill>
        <p:spPr>
          <a:xfrm>
            <a:off x="428436" y="1189366"/>
            <a:ext cx="5473790" cy="4479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Arrow: Left 3">
            <a:extLst>
              <a:ext uri="{FF2B5EF4-FFF2-40B4-BE49-F238E27FC236}">
                <a16:creationId xmlns:a16="http://schemas.microsoft.com/office/drawing/2014/main" id="{D8B6DFEF-D3AD-7D55-46DC-FF2F11F1E6FB}"/>
              </a:ext>
            </a:extLst>
          </p:cNvPr>
          <p:cNvSpPr/>
          <p:nvPr/>
        </p:nvSpPr>
        <p:spPr>
          <a:xfrm rot="16200000">
            <a:off x="4805604" y="560427"/>
            <a:ext cx="1215424" cy="495300"/>
          </a:xfrm>
          <a:prstGeom prst="leftArrow">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66803747"/>
      </p:ext>
    </p:extLst>
  </p:cSld>
  <p:clrMapOvr>
    <a:masterClrMapping/>
  </p:clrMapOvr>
  <p:transition advTm="36024">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8C12AA3-6E81-C746-8BB2-6661939CBDDC}" type="slidenum">
              <a:rPr lang="en-US" smtClean="0"/>
              <a:pPr/>
              <a:t>35</a:t>
            </a:fld>
            <a:endParaRPr lang="en-US"/>
          </a:p>
        </p:txBody>
      </p:sp>
      <p:sp>
        <p:nvSpPr>
          <p:cNvPr id="6" name="TextBox 5">
            <a:extLst>
              <a:ext uri="{FF2B5EF4-FFF2-40B4-BE49-F238E27FC236}">
                <a16:creationId xmlns:a16="http://schemas.microsoft.com/office/drawing/2014/main" id="{81DBCA45-4C23-6C21-DE08-3FE928D0ABC7}"/>
              </a:ext>
            </a:extLst>
          </p:cNvPr>
          <p:cNvSpPr txBox="1"/>
          <p:nvPr/>
        </p:nvSpPr>
        <p:spPr>
          <a:xfrm>
            <a:off x="191626" y="276206"/>
            <a:ext cx="11652383" cy="487804"/>
          </a:xfrm>
          <a:prstGeom prst="rect">
            <a:avLst/>
          </a:prstGeom>
          <a:noFill/>
          <a:ln>
            <a:noFill/>
          </a:ln>
        </p:spPr>
        <p:txBody>
          <a:bodyPr vert="horz" wrap="square" lIns="121920" tIns="60960" rIns="121920" bIns="60960" rtlCol="0" anchor="ctr">
            <a:noAutofit/>
          </a:bodyPr>
          <a:lstStyle/>
          <a:p>
            <a:r>
              <a:rPr lang="en-US" sz="3200" dirty="0">
                <a:latin typeface="Girl Scout Text Book" panose="02020003000000000000" pitchFamily="18" charset="0"/>
              </a:rPr>
              <a:t>My Troop</a:t>
            </a:r>
          </a:p>
        </p:txBody>
      </p:sp>
      <p:pic>
        <p:nvPicPr>
          <p:cNvPr id="4" name="Picture 3">
            <a:extLst>
              <a:ext uri="{FF2B5EF4-FFF2-40B4-BE49-F238E27FC236}">
                <a16:creationId xmlns:a16="http://schemas.microsoft.com/office/drawing/2014/main" id="{EFB1FCA1-643D-8281-CB1D-2BB6C46F1DCF}"/>
              </a:ext>
            </a:extLst>
          </p:cNvPr>
          <p:cNvPicPr>
            <a:picLocks noChangeAspect="1"/>
          </p:cNvPicPr>
          <p:nvPr/>
        </p:nvPicPr>
        <p:blipFill>
          <a:blip r:embed="rId3"/>
          <a:srcRect/>
          <a:stretch/>
        </p:blipFill>
        <p:spPr>
          <a:xfrm>
            <a:off x="2595717" y="1271854"/>
            <a:ext cx="7338287" cy="5411733"/>
          </a:xfrm>
          <a:prstGeom prst="rect">
            <a:avLst/>
          </a:prstGeom>
        </p:spPr>
      </p:pic>
      <p:sp>
        <p:nvSpPr>
          <p:cNvPr id="7" name="Rectangle 6">
            <a:extLst>
              <a:ext uri="{FF2B5EF4-FFF2-40B4-BE49-F238E27FC236}">
                <a16:creationId xmlns:a16="http://schemas.microsoft.com/office/drawing/2014/main" id="{404F4C95-422C-49BD-A1DB-00A55244CF70}"/>
              </a:ext>
            </a:extLst>
          </p:cNvPr>
          <p:cNvSpPr/>
          <p:nvPr/>
        </p:nvSpPr>
        <p:spPr>
          <a:xfrm>
            <a:off x="4803924" y="1540243"/>
            <a:ext cx="936777" cy="60681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900">
                <a:solidFill>
                  <a:srgbClr val="000000"/>
                </a:solidFill>
                <a:effectLst/>
                <a:latin typeface="Girl Scout Text Book" panose="02020003000000000000" pitchFamily="18" charset="0"/>
                <a:ea typeface="MS Mincho" panose="02020609040205080304" pitchFamily="49" charset="-128"/>
                <a:cs typeface="Arial" panose="020B0604020202020204" pitchFamily="34" charset="0"/>
              </a:rPr>
              <a:t>3</a:t>
            </a:r>
            <a:endParaRPr lang="en-US" sz="800">
              <a:effectLst/>
              <a:latin typeface="Cambria" panose="02040503050406030204" pitchFamily="18" charset="0"/>
              <a:ea typeface="MS Mincho" panose="02020609040205080304" pitchFamily="49" charset="-128"/>
              <a:cs typeface="Arial" panose="020B0604020202020204" pitchFamily="34" charset="0"/>
            </a:endParaRPr>
          </a:p>
        </p:txBody>
      </p:sp>
      <p:sp>
        <p:nvSpPr>
          <p:cNvPr id="8" name="Down Arrow 11">
            <a:extLst>
              <a:ext uri="{FF2B5EF4-FFF2-40B4-BE49-F238E27FC236}">
                <a16:creationId xmlns:a16="http://schemas.microsoft.com/office/drawing/2014/main" id="{E9D8E2E3-A475-C450-42BC-8A2D1C70F1CE}"/>
              </a:ext>
            </a:extLst>
          </p:cNvPr>
          <p:cNvSpPr/>
          <p:nvPr/>
        </p:nvSpPr>
        <p:spPr>
          <a:xfrm>
            <a:off x="5088753" y="510181"/>
            <a:ext cx="322781" cy="652925"/>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mbria"/>
              <a:ea typeface="+mn-ea"/>
              <a:cs typeface="+mn-cs"/>
            </a:endParaRPr>
          </a:p>
        </p:txBody>
      </p:sp>
      <p:sp>
        <p:nvSpPr>
          <p:cNvPr id="9" name="Rectangle 8">
            <a:extLst>
              <a:ext uri="{FF2B5EF4-FFF2-40B4-BE49-F238E27FC236}">
                <a16:creationId xmlns:a16="http://schemas.microsoft.com/office/drawing/2014/main" id="{92C5CCDC-DA3B-4F92-0B85-42AAD0DE7362}"/>
              </a:ext>
            </a:extLst>
          </p:cNvPr>
          <p:cNvSpPr/>
          <p:nvPr/>
        </p:nvSpPr>
        <p:spPr>
          <a:xfrm>
            <a:off x="7609495" y="2311580"/>
            <a:ext cx="740258" cy="606815"/>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800">
                <a:solidFill>
                  <a:srgbClr val="000000"/>
                </a:solidFill>
                <a:effectLst/>
                <a:latin typeface="Girl Scout Text Book" panose="02020003000000000000" pitchFamily="18" charset="0"/>
                <a:ea typeface="MS Mincho" panose="02020609040205080304" pitchFamily="49" charset="-128"/>
                <a:cs typeface="Arial" panose="020B0604020202020204" pitchFamily="34" charset="0"/>
              </a:rPr>
              <a:t>3</a:t>
            </a:r>
            <a:endParaRPr lang="en-US" sz="1200">
              <a:effectLst/>
              <a:latin typeface="Cambria" panose="02040503050406030204" pitchFamily="18" charset="0"/>
              <a:ea typeface="MS Mincho" panose="02020609040205080304" pitchFamily="49" charset="-128"/>
              <a:cs typeface="Arial" panose="020B0604020202020204" pitchFamily="34" charset="0"/>
            </a:endParaRPr>
          </a:p>
        </p:txBody>
      </p:sp>
      <p:sp>
        <p:nvSpPr>
          <p:cNvPr id="10" name="Down Arrow 11">
            <a:extLst>
              <a:ext uri="{FF2B5EF4-FFF2-40B4-BE49-F238E27FC236}">
                <a16:creationId xmlns:a16="http://schemas.microsoft.com/office/drawing/2014/main" id="{B95DBC51-8B00-F2A6-3116-263C26AB5A04}"/>
              </a:ext>
            </a:extLst>
          </p:cNvPr>
          <p:cNvSpPr/>
          <p:nvPr/>
        </p:nvSpPr>
        <p:spPr>
          <a:xfrm rot="2351885">
            <a:off x="7393867" y="2871875"/>
            <a:ext cx="262344" cy="537403"/>
          </a:xfrm>
          <a:prstGeom prst="downArrow">
            <a:avLst>
              <a:gd name="adj1" fmla="val 50000"/>
              <a:gd name="adj2" fmla="val 48924"/>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mbria"/>
              <a:ea typeface="+mn-ea"/>
              <a:cs typeface="+mn-cs"/>
            </a:endParaRPr>
          </a:p>
        </p:txBody>
      </p:sp>
      <p:sp>
        <p:nvSpPr>
          <p:cNvPr id="11" name="Down Arrow 11">
            <a:extLst>
              <a:ext uri="{FF2B5EF4-FFF2-40B4-BE49-F238E27FC236}">
                <a16:creationId xmlns:a16="http://schemas.microsoft.com/office/drawing/2014/main" id="{98C2C08A-A2F8-5C63-8F3A-1BE7C836BD01}"/>
              </a:ext>
            </a:extLst>
          </p:cNvPr>
          <p:cNvSpPr/>
          <p:nvPr/>
        </p:nvSpPr>
        <p:spPr>
          <a:xfrm>
            <a:off x="8734212" y="3175185"/>
            <a:ext cx="417477" cy="419606"/>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mbria"/>
              <a:ea typeface="+mn-ea"/>
              <a:cs typeface="+mn-cs"/>
            </a:endParaRPr>
          </a:p>
        </p:txBody>
      </p:sp>
      <p:sp>
        <p:nvSpPr>
          <p:cNvPr id="12" name="Rectangle 11">
            <a:extLst>
              <a:ext uri="{FF2B5EF4-FFF2-40B4-BE49-F238E27FC236}">
                <a16:creationId xmlns:a16="http://schemas.microsoft.com/office/drawing/2014/main" id="{A3BABE51-8C89-88C2-EC62-0272AF61BA3C}"/>
              </a:ext>
            </a:extLst>
          </p:cNvPr>
          <p:cNvSpPr/>
          <p:nvPr/>
        </p:nvSpPr>
        <p:spPr>
          <a:xfrm>
            <a:off x="8809285" y="2614988"/>
            <a:ext cx="740258" cy="508138"/>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200">
                <a:solidFill>
                  <a:srgbClr val="000000"/>
                </a:solidFill>
                <a:effectLst/>
                <a:latin typeface="Girl Scout Text Book" panose="02020003000000000000" pitchFamily="18" charset="0"/>
                <a:ea typeface="MS Mincho" panose="02020609040205080304" pitchFamily="49" charset="-128"/>
                <a:cs typeface="Arial" panose="020B0604020202020204" pitchFamily="34" charset="0"/>
              </a:rPr>
              <a:t>4</a:t>
            </a:r>
            <a:endParaRPr lang="en-US" sz="4800">
              <a:effectLst/>
              <a:latin typeface="Cambria" panose="02040503050406030204" pitchFamily="18" charset="0"/>
              <a:ea typeface="MS Mincho" panose="02020609040205080304" pitchFamily="49" charset="-128"/>
              <a:cs typeface="Arial" panose="020B0604020202020204" pitchFamily="34" charset="0"/>
            </a:endParaRPr>
          </a:p>
        </p:txBody>
      </p:sp>
      <p:sp>
        <p:nvSpPr>
          <p:cNvPr id="13" name="Rectangle 12">
            <a:extLst>
              <a:ext uri="{FF2B5EF4-FFF2-40B4-BE49-F238E27FC236}">
                <a16:creationId xmlns:a16="http://schemas.microsoft.com/office/drawing/2014/main" id="{A605DD9C-406E-9A84-EF37-4D8D2DFF6E47}"/>
              </a:ext>
            </a:extLst>
          </p:cNvPr>
          <p:cNvSpPr/>
          <p:nvPr/>
        </p:nvSpPr>
        <p:spPr>
          <a:xfrm>
            <a:off x="5584044" y="5444453"/>
            <a:ext cx="740258" cy="508138"/>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900">
                <a:solidFill>
                  <a:srgbClr val="000000"/>
                </a:solidFill>
                <a:effectLst/>
                <a:latin typeface="Girl Scout Text Book" panose="02020003000000000000" pitchFamily="18" charset="0"/>
                <a:ea typeface="MS Mincho" panose="02020609040205080304" pitchFamily="49" charset="-128"/>
                <a:cs typeface="Arial" panose="020B0604020202020204" pitchFamily="34" charset="0"/>
              </a:rPr>
              <a:t>5</a:t>
            </a:r>
            <a:endParaRPr lang="en-US" sz="1200">
              <a:effectLst/>
              <a:latin typeface="Cambria" panose="02040503050406030204" pitchFamily="18" charset="0"/>
              <a:ea typeface="MS Mincho" panose="02020609040205080304" pitchFamily="49" charset="-128"/>
              <a:cs typeface="Arial" panose="020B0604020202020204" pitchFamily="34" charset="0"/>
            </a:endParaRPr>
          </a:p>
        </p:txBody>
      </p:sp>
      <p:sp>
        <p:nvSpPr>
          <p:cNvPr id="14" name="Down Arrow 11">
            <a:extLst>
              <a:ext uri="{FF2B5EF4-FFF2-40B4-BE49-F238E27FC236}">
                <a16:creationId xmlns:a16="http://schemas.microsoft.com/office/drawing/2014/main" id="{1F3EB517-5B23-C370-440B-6A54DCCB2843}"/>
              </a:ext>
            </a:extLst>
          </p:cNvPr>
          <p:cNvSpPr/>
          <p:nvPr/>
        </p:nvSpPr>
        <p:spPr>
          <a:xfrm rot="6130341">
            <a:off x="5388361" y="5090142"/>
            <a:ext cx="328307" cy="1049801"/>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mbria"/>
              <a:ea typeface="+mn-ea"/>
              <a:cs typeface="+mn-cs"/>
            </a:endParaRPr>
          </a:p>
        </p:txBody>
      </p:sp>
      <p:sp>
        <p:nvSpPr>
          <p:cNvPr id="15" name="Rectangle 14">
            <a:extLst>
              <a:ext uri="{FF2B5EF4-FFF2-40B4-BE49-F238E27FC236}">
                <a16:creationId xmlns:a16="http://schemas.microsoft.com/office/drawing/2014/main" id="{19352453-407D-F965-BE82-31EB50DC4BC4}"/>
              </a:ext>
            </a:extLst>
          </p:cNvPr>
          <p:cNvSpPr/>
          <p:nvPr/>
        </p:nvSpPr>
        <p:spPr>
          <a:xfrm>
            <a:off x="4741083" y="2614988"/>
            <a:ext cx="762659" cy="488771"/>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900">
                <a:solidFill>
                  <a:srgbClr val="000000"/>
                </a:solidFill>
                <a:effectLst/>
                <a:latin typeface="Girl Scout Text Book" panose="02020003000000000000" pitchFamily="18" charset="0"/>
                <a:ea typeface="MS Mincho" panose="02020609040205080304" pitchFamily="49" charset="-128"/>
                <a:cs typeface="Arial" panose="020B0604020202020204" pitchFamily="34" charset="0"/>
              </a:rPr>
              <a:t>2</a:t>
            </a:r>
            <a:endParaRPr lang="en-US" sz="1200">
              <a:effectLst/>
              <a:latin typeface="Cambria" panose="02040503050406030204" pitchFamily="18" charset="0"/>
              <a:ea typeface="MS Mincho" panose="02020609040205080304" pitchFamily="49" charset="-128"/>
              <a:cs typeface="Arial" panose="020B0604020202020204" pitchFamily="34" charset="0"/>
            </a:endParaRPr>
          </a:p>
        </p:txBody>
      </p:sp>
      <p:sp>
        <p:nvSpPr>
          <p:cNvPr id="16" name="Down Arrow 11">
            <a:extLst>
              <a:ext uri="{FF2B5EF4-FFF2-40B4-BE49-F238E27FC236}">
                <a16:creationId xmlns:a16="http://schemas.microsoft.com/office/drawing/2014/main" id="{217B6127-14F3-40F7-F32C-54D0444B5685}"/>
              </a:ext>
            </a:extLst>
          </p:cNvPr>
          <p:cNvSpPr/>
          <p:nvPr/>
        </p:nvSpPr>
        <p:spPr>
          <a:xfrm rot="17935156">
            <a:off x="5260745" y="2772064"/>
            <a:ext cx="353206" cy="808480"/>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mbria"/>
              <a:ea typeface="+mn-ea"/>
              <a:cs typeface="+mn-cs"/>
            </a:endParaRPr>
          </a:p>
        </p:txBody>
      </p:sp>
      <p:sp>
        <p:nvSpPr>
          <p:cNvPr id="17" name="TextBox 16">
            <a:extLst>
              <a:ext uri="{FF2B5EF4-FFF2-40B4-BE49-F238E27FC236}">
                <a16:creationId xmlns:a16="http://schemas.microsoft.com/office/drawing/2014/main" id="{314C9571-292E-E916-ADEE-4B6465C9EBAE}"/>
              </a:ext>
            </a:extLst>
          </p:cNvPr>
          <p:cNvSpPr txBox="1"/>
          <p:nvPr/>
        </p:nvSpPr>
        <p:spPr>
          <a:xfrm>
            <a:off x="4741083" y="1613025"/>
            <a:ext cx="1062460" cy="461665"/>
          </a:xfrm>
          <a:prstGeom prst="rect">
            <a:avLst/>
          </a:prstGeom>
          <a:noFill/>
        </p:spPr>
        <p:txBody>
          <a:bodyPr wrap="square">
            <a:spAutoFit/>
          </a:bodyPr>
          <a:lstStyle/>
          <a:p>
            <a:pPr marL="0" marR="0" algn="ctr">
              <a:spcBef>
                <a:spcPts val="0"/>
              </a:spcBef>
              <a:spcAft>
                <a:spcPts val="0"/>
              </a:spcAft>
            </a:pPr>
            <a:r>
              <a:rPr lang="en-US" sz="2400">
                <a:solidFill>
                  <a:srgbClr val="000000"/>
                </a:solidFill>
                <a:latin typeface="Girl Scout Text Book" panose="02020003000000000000" pitchFamily="18" charset="0"/>
                <a:ea typeface="MS Mincho" panose="02020609040205080304" pitchFamily="49" charset="-128"/>
                <a:cs typeface="Arial" panose="020B0604020202020204" pitchFamily="34" charset="0"/>
              </a:rPr>
              <a:t>1</a:t>
            </a:r>
            <a:endParaRPr lang="en-US" sz="900">
              <a:effectLst/>
              <a:latin typeface="Cambria" panose="02040503050406030204" pitchFamily="18" charset="0"/>
              <a:ea typeface="MS Mincho" panose="02020609040205080304" pitchFamily="49" charset="-128"/>
              <a:cs typeface="Arial" panose="020B0604020202020204" pitchFamily="34" charset="0"/>
            </a:endParaRPr>
          </a:p>
        </p:txBody>
      </p:sp>
      <p:sp>
        <p:nvSpPr>
          <p:cNvPr id="18" name="TextBox 17">
            <a:extLst>
              <a:ext uri="{FF2B5EF4-FFF2-40B4-BE49-F238E27FC236}">
                <a16:creationId xmlns:a16="http://schemas.microsoft.com/office/drawing/2014/main" id="{5E072346-99A5-7313-4CB2-2116146F1925}"/>
              </a:ext>
            </a:extLst>
          </p:cNvPr>
          <p:cNvSpPr txBox="1"/>
          <p:nvPr/>
        </p:nvSpPr>
        <p:spPr>
          <a:xfrm>
            <a:off x="4517997" y="2653084"/>
            <a:ext cx="1208832" cy="523220"/>
          </a:xfrm>
          <a:prstGeom prst="rect">
            <a:avLst/>
          </a:prstGeom>
          <a:noFill/>
        </p:spPr>
        <p:txBody>
          <a:bodyPr wrap="square">
            <a:spAutoFit/>
          </a:bodyPr>
          <a:lstStyle/>
          <a:p>
            <a:pPr marL="0" marR="0" algn="ctr">
              <a:spcBef>
                <a:spcPts val="0"/>
              </a:spcBef>
              <a:spcAft>
                <a:spcPts val="0"/>
              </a:spcAft>
            </a:pPr>
            <a:r>
              <a:rPr lang="en-US" sz="2800">
                <a:solidFill>
                  <a:srgbClr val="000000"/>
                </a:solidFill>
                <a:effectLst/>
                <a:latin typeface="Girl Scout Text Book" panose="02020003000000000000" pitchFamily="18" charset="0"/>
                <a:ea typeface="MS Mincho" panose="02020609040205080304" pitchFamily="49" charset="-128"/>
                <a:cs typeface="Arial" panose="020B0604020202020204" pitchFamily="34" charset="0"/>
              </a:rPr>
              <a:t>2</a:t>
            </a:r>
            <a:endParaRPr lang="en-US" sz="1200">
              <a:effectLst/>
              <a:latin typeface="Cambria" panose="02040503050406030204" pitchFamily="18" charset="0"/>
              <a:ea typeface="MS Mincho" panose="02020609040205080304" pitchFamily="49" charset="-128"/>
              <a:cs typeface="Arial" panose="020B0604020202020204" pitchFamily="34" charset="0"/>
            </a:endParaRPr>
          </a:p>
        </p:txBody>
      </p:sp>
      <p:sp>
        <p:nvSpPr>
          <p:cNvPr id="19" name="TextBox 18">
            <a:extLst>
              <a:ext uri="{FF2B5EF4-FFF2-40B4-BE49-F238E27FC236}">
                <a16:creationId xmlns:a16="http://schemas.microsoft.com/office/drawing/2014/main" id="{4B597D32-4A7D-846E-1997-DC9381DE00FA}"/>
              </a:ext>
            </a:extLst>
          </p:cNvPr>
          <p:cNvSpPr txBox="1"/>
          <p:nvPr/>
        </p:nvSpPr>
        <p:spPr>
          <a:xfrm>
            <a:off x="5531373" y="5444453"/>
            <a:ext cx="837902" cy="523220"/>
          </a:xfrm>
          <a:prstGeom prst="rect">
            <a:avLst/>
          </a:prstGeom>
          <a:noFill/>
        </p:spPr>
        <p:txBody>
          <a:bodyPr wrap="square">
            <a:spAutoFit/>
          </a:bodyPr>
          <a:lstStyle/>
          <a:p>
            <a:pPr marL="0" marR="0" algn="ctr">
              <a:spcBef>
                <a:spcPts val="0"/>
              </a:spcBef>
              <a:spcAft>
                <a:spcPts val="0"/>
              </a:spcAft>
            </a:pPr>
            <a:r>
              <a:rPr lang="en-US" sz="2800">
                <a:solidFill>
                  <a:srgbClr val="000000"/>
                </a:solidFill>
                <a:latin typeface="Girl Scout Text Book" panose="02020003000000000000" pitchFamily="18" charset="0"/>
                <a:ea typeface="MS Mincho" panose="02020609040205080304" pitchFamily="49" charset="-128"/>
                <a:cs typeface="Arial" panose="020B0604020202020204" pitchFamily="34" charset="0"/>
              </a:rPr>
              <a:t>5</a:t>
            </a:r>
            <a:endParaRPr lang="en-US" sz="800">
              <a:effectLst/>
              <a:latin typeface="Cambria" panose="02040503050406030204" pitchFamily="18" charset="0"/>
              <a:ea typeface="MS Mincho" panose="02020609040205080304" pitchFamily="49" charset="-128"/>
              <a:cs typeface="Arial" panose="020B0604020202020204" pitchFamily="34" charset="0"/>
            </a:endParaRPr>
          </a:p>
        </p:txBody>
      </p:sp>
      <p:pic>
        <p:nvPicPr>
          <p:cNvPr id="20" name="Picture 19">
            <a:extLst>
              <a:ext uri="{FF2B5EF4-FFF2-40B4-BE49-F238E27FC236}">
                <a16:creationId xmlns:a16="http://schemas.microsoft.com/office/drawing/2014/main" id="{F47A28AB-487E-0E7E-3996-EC4721831C26}"/>
              </a:ext>
            </a:extLst>
          </p:cNvPr>
          <p:cNvPicPr>
            <a:picLocks noChangeAspect="1"/>
          </p:cNvPicPr>
          <p:nvPr/>
        </p:nvPicPr>
        <p:blipFill>
          <a:blip r:embed="rId4"/>
          <a:stretch>
            <a:fillRect/>
          </a:stretch>
        </p:blipFill>
        <p:spPr>
          <a:xfrm>
            <a:off x="3653250" y="143003"/>
            <a:ext cx="5614041" cy="903956"/>
          </a:xfrm>
          <a:prstGeom prst="rect">
            <a:avLst/>
          </a:prstGeom>
        </p:spPr>
      </p:pic>
      <p:sp>
        <p:nvSpPr>
          <p:cNvPr id="21" name="Arrow: Left 20">
            <a:extLst>
              <a:ext uri="{FF2B5EF4-FFF2-40B4-BE49-F238E27FC236}">
                <a16:creationId xmlns:a16="http://schemas.microsoft.com/office/drawing/2014/main" id="{FB96C7F8-2D4F-B606-CE04-D07898BDDE23}"/>
              </a:ext>
            </a:extLst>
          </p:cNvPr>
          <p:cNvSpPr/>
          <p:nvPr/>
        </p:nvSpPr>
        <p:spPr>
          <a:xfrm rot="16200000">
            <a:off x="6042134" y="291746"/>
            <a:ext cx="644696" cy="322781"/>
          </a:xfrm>
          <a:prstGeom prst="leftArrow">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Down Arrow 11">
            <a:extLst>
              <a:ext uri="{FF2B5EF4-FFF2-40B4-BE49-F238E27FC236}">
                <a16:creationId xmlns:a16="http://schemas.microsoft.com/office/drawing/2014/main" id="{B36460F8-031D-D080-5A25-3B48389C4C63}"/>
              </a:ext>
            </a:extLst>
          </p:cNvPr>
          <p:cNvSpPr/>
          <p:nvPr/>
        </p:nvSpPr>
        <p:spPr>
          <a:xfrm rot="17935156">
            <a:off x="5748645" y="1524928"/>
            <a:ext cx="353206" cy="808480"/>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mbria"/>
              <a:ea typeface="+mn-ea"/>
              <a:cs typeface="+mn-cs"/>
            </a:endParaRPr>
          </a:p>
        </p:txBody>
      </p:sp>
    </p:spTree>
    <p:extLst>
      <p:ext uri="{BB962C8B-B14F-4D97-AF65-F5344CB8AC3E}">
        <p14:creationId xmlns:p14="http://schemas.microsoft.com/office/powerpoint/2010/main" val="3398894558"/>
      </p:ext>
    </p:extLst>
  </p:cSld>
  <p:clrMapOvr>
    <a:masterClrMapping/>
  </p:clrMapOvr>
  <p:transition advTm="73918">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54"/>
            <a:fld id="{F8C12AA3-6E81-C746-8BB2-6661939CBDDC}" type="slidenum">
              <a:rPr lang="en-US">
                <a:solidFill>
                  <a:srgbClr val="000000"/>
                </a:solidFill>
              </a:rPr>
              <a:pPr defTabSz="914354"/>
              <a:t>36</a:t>
            </a:fld>
            <a:endParaRPr lang="en-US">
              <a:solidFill>
                <a:srgbClr val="000000"/>
              </a:solidFill>
            </a:endParaRPr>
          </a:p>
        </p:txBody>
      </p:sp>
      <p:sp>
        <p:nvSpPr>
          <p:cNvPr id="4" name="Text Placeholder 3">
            <a:extLst>
              <a:ext uri="{FF2B5EF4-FFF2-40B4-BE49-F238E27FC236}">
                <a16:creationId xmlns:a16="http://schemas.microsoft.com/office/drawing/2014/main" id="{FC091EDB-5217-CC70-5142-4C0AEE1D8AA3}"/>
              </a:ext>
            </a:extLst>
          </p:cNvPr>
          <p:cNvSpPr>
            <a:spLocks noGrp="1"/>
          </p:cNvSpPr>
          <p:nvPr>
            <p:ph type="body" sz="quarter" idx="20"/>
          </p:nvPr>
        </p:nvSpPr>
        <p:spPr>
          <a:xfrm>
            <a:off x="97634" y="127903"/>
            <a:ext cx="11746375" cy="342900"/>
          </a:xfrm>
        </p:spPr>
        <p:txBody>
          <a:bodyPr/>
          <a:lstStyle/>
          <a:p>
            <a:r>
              <a:rPr lang="en-US" sz="2400" dirty="0"/>
              <a:t>My Troop Orders Tab</a:t>
            </a:r>
          </a:p>
        </p:txBody>
      </p:sp>
      <p:sp>
        <p:nvSpPr>
          <p:cNvPr id="6" name="TextBox 5">
            <a:extLst>
              <a:ext uri="{FF2B5EF4-FFF2-40B4-BE49-F238E27FC236}">
                <a16:creationId xmlns:a16="http://schemas.microsoft.com/office/drawing/2014/main" id="{81DBCA45-4C23-6C21-DE08-3FE928D0ABC7}"/>
              </a:ext>
            </a:extLst>
          </p:cNvPr>
          <p:cNvSpPr txBox="1"/>
          <p:nvPr/>
        </p:nvSpPr>
        <p:spPr>
          <a:xfrm>
            <a:off x="-2882494" y="550238"/>
            <a:ext cx="11652383" cy="487804"/>
          </a:xfrm>
          <a:prstGeom prst="rect">
            <a:avLst/>
          </a:prstGeom>
          <a:noFill/>
          <a:ln>
            <a:noFill/>
          </a:ln>
        </p:spPr>
        <p:txBody>
          <a:bodyPr vert="horz" wrap="square" lIns="121920" tIns="60960" rIns="121920" bIns="60960" rtlCol="0" anchor="ctr">
            <a:noAutofit/>
          </a:bodyPr>
          <a:lstStyle/>
          <a:p>
            <a:pPr algn="ctr" defTabSz="914354"/>
            <a:r>
              <a:rPr lang="en-US" sz="2000">
                <a:solidFill>
                  <a:srgbClr val="000000"/>
                </a:solidFill>
                <a:latin typeface="Girl Scout Display Light" panose="02020003000000000000" pitchFamily="18" charset="0"/>
              </a:rPr>
              <a:t>Use this tab to see order details for the troop link </a:t>
            </a:r>
          </a:p>
        </p:txBody>
      </p:sp>
      <p:pic>
        <p:nvPicPr>
          <p:cNvPr id="3" name="Picture 2">
            <a:extLst>
              <a:ext uri="{FF2B5EF4-FFF2-40B4-BE49-F238E27FC236}">
                <a16:creationId xmlns:a16="http://schemas.microsoft.com/office/drawing/2014/main" id="{6063E181-342E-FAAC-9A6A-06A7EBD9FC6C}"/>
              </a:ext>
            </a:extLst>
          </p:cNvPr>
          <p:cNvPicPr>
            <a:picLocks noChangeAspect="1"/>
          </p:cNvPicPr>
          <p:nvPr/>
        </p:nvPicPr>
        <p:blipFill rotWithShape="1">
          <a:blip r:embed="rId3"/>
          <a:srcRect l="3268" t="3445" r="2343" b="3259"/>
          <a:stretch/>
        </p:blipFill>
        <p:spPr>
          <a:xfrm>
            <a:off x="6967209" y="3347136"/>
            <a:ext cx="4876800" cy="2877752"/>
          </a:xfrm>
          <a:prstGeom prst="rect">
            <a:avLst/>
          </a:prstGeom>
          <a:ln>
            <a:solidFill>
              <a:schemeClr val="tx1"/>
            </a:solidFill>
          </a:ln>
        </p:spPr>
      </p:pic>
      <p:pic>
        <p:nvPicPr>
          <p:cNvPr id="9" name="Picture 8">
            <a:extLst>
              <a:ext uri="{FF2B5EF4-FFF2-40B4-BE49-F238E27FC236}">
                <a16:creationId xmlns:a16="http://schemas.microsoft.com/office/drawing/2014/main" id="{3A7C029A-B98C-9619-399F-91C621A2ECF4}"/>
              </a:ext>
            </a:extLst>
          </p:cNvPr>
          <p:cNvPicPr>
            <a:picLocks noChangeAspect="1"/>
          </p:cNvPicPr>
          <p:nvPr/>
        </p:nvPicPr>
        <p:blipFill>
          <a:blip r:embed="rId4"/>
          <a:stretch>
            <a:fillRect/>
          </a:stretch>
        </p:blipFill>
        <p:spPr>
          <a:xfrm>
            <a:off x="6967209" y="564147"/>
            <a:ext cx="4876800" cy="2674207"/>
          </a:xfrm>
          <a:prstGeom prst="rect">
            <a:avLst/>
          </a:prstGeom>
          <a:ln>
            <a:solidFill>
              <a:schemeClr val="tx1"/>
            </a:solidFill>
          </a:ln>
        </p:spPr>
      </p:pic>
      <p:grpSp>
        <p:nvGrpSpPr>
          <p:cNvPr id="12" name="Group 11">
            <a:extLst>
              <a:ext uri="{FF2B5EF4-FFF2-40B4-BE49-F238E27FC236}">
                <a16:creationId xmlns:a16="http://schemas.microsoft.com/office/drawing/2014/main" id="{3DA8EA79-6D0C-E156-EFEE-0C24C8264ACA}"/>
              </a:ext>
            </a:extLst>
          </p:cNvPr>
          <p:cNvGrpSpPr/>
          <p:nvPr/>
        </p:nvGrpSpPr>
        <p:grpSpPr>
          <a:xfrm>
            <a:off x="1217784" y="1169504"/>
            <a:ext cx="4878216" cy="4860716"/>
            <a:chOff x="208100" y="717402"/>
            <a:chExt cx="3658662" cy="3645537"/>
          </a:xfrm>
        </p:grpSpPr>
        <p:pic>
          <p:nvPicPr>
            <p:cNvPr id="13" name="Picture 12">
              <a:extLst>
                <a:ext uri="{FF2B5EF4-FFF2-40B4-BE49-F238E27FC236}">
                  <a16:creationId xmlns:a16="http://schemas.microsoft.com/office/drawing/2014/main" id="{E1911EEB-5E63-014D-034E-6E5E586C9B4A}"/>
                </a:ext>
              </a:extLst>
            </p:cNvPr>
            <p:cNvPicPr>
              <a:picLocks noChangeAspect="1"/>
            </p:cNvPicPr>
            <p:nvPr/>
          </p:nvPicPr>
          <p:blipFill rotWithShape="1">
            <a:blip r:embed="rId5"/>
            <a:srcRect l="2911" t="56929" r="2498" b="2950"/>
            <a:stretch/>
          </p:blipFill>
          <p:spPr>
            <a:xfrm>
              <a:off x="209162" y="2925177"/>
              <a:ext cx="3657600" cy="1437762"/>
            </a:xfrm>
            <a:prstGeom prst="rect">
              <a:avLst/>
            </a:prstGeom>
            <a:ln>
              <a:solidFill>
                <a:schemeClr val="tx1"/>
              </a:solidFill>
            </a:ln>
          </p:spPr>
        </p:pic>
        <p:pic>
          <p:nvPicPr>
            <p:cNvPr id="14" name="Picture 13">
              <a:extLst>
                <a:ext uri="{FF2B5EF4-FFF2-40B4-BE49-F238E27FC236}">
                  <a16:creationId xmlns:a16="http://schemas.microsoft.com/office/drawing/2014/main" id="{CB1A5987-79F8-451B-85B6-0905847BC30D}"/>
                </a:ext>
              </a:extLst>
            </p:cNvPr>
            <p:cNvPicPr>
              <a:picLocks noChangeAspect="1"/>
            </p:cNvPicPr>
            <p:nvPr/>
          </p:nvPicPr>
          <p:blipFill>
            <a:blip r:embed="rId6"/>
            <a:stretch>
              <a:fillRect/>
            </a:stretch>
          </p:blipFill>
          <p:spPr>
            <a:xfrm>
              <a:off x="208100" y="717402"/>
              <a:ext cx="3657600" cy="2207775"/>
            </a:xfrm>
            <a:prstGeom prst="rect">
              <a:avLst/>
            </a:prstGeom>
            <a:ln>
              <a:solidFill>
                <a:schemeClr val="tx1"/>
              </a:solidFill>
            </a:ln>
          </p:spPr>
        </p:pic>
      </p:grpSp>
    </p:spTree>
    <p:extLst>
      <p:ext uri="{BB962C8B-B14F-4D97-AF65-F5344CB8AC3E}">
        <p14:creationId xmlns:p14="http://schemas.microsoft.com/office/powerpoint/2010/main" val="568001133"/>
      </p:ext>
    </p:extLst>
  </p:cSld>
  <p:clrMapOvr>
    <a:masterClrMapping/>
  </p:clrMapOvr>
  <p:transition advTm="78446">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378F18-D1B9-E610-C9EB-715249E930E1}"/>
              </a:ext>
            </a:extLst>
          </p:cNvPr>
          <p:cNvPicPr>
            <a:picLocks noChangeAspect="1"/>
          </p:cNvPicPr>
          <p:nvPr/>
        </p:nvPicPr>
        <p:blipFill>
          <a:blip r:embed="rId3"/>
          <a:stretch>
            <a:fillRect/>
          </a:stretch>
        </p:blipFill>
        <p:spPr>
          <a:xfrm>
            <a:off x="6220529" y="4225533"/>
            <a:ext cx="3657600" cy="2236763"/>
          </a:xfrm>
          <a:prstGeom prst="rect">
            <a:avLst/>
          </a:prstGeom>
          <a:ln>
            <a:solidFill>
              <a:schemeClr val="tx1"/>
            </a:solidFill>
          </a:ln>
        </p:spPr>
      </p:pic>
      <p:pic>
        <p:nvPicPr>
          <p:cNvPr id="7" name="Picture 6">
            <a:extLst>
              <a:ext uri="{FF2B5EF4-FFF2-40B4-BE49-F238E27FC236}">
                <a16:creationId xmlns:a16="http://schemas.microsoft.com/office/drawing/2014/main" id="{F0843D26-49D9-FF37-05D8-FC9F7A363AD2}"/>
              </a:ext>
            </a:extLst>
          </p:cNvPr>
          <p:cNvPicPr>
            <a:picLocks noChangeAspect="1"/>
          </p:cNvPicPr>
          <p:nvPr/>
        </p:nvPicPr>
        <p:blipFill>
          <a:blip r:embed="rId4"/>
          <a:stretch>
            <a:fillRect/>
          </a:stretch>
        </p:blipFill>
        <p:spPr>
          <a:xfrm>
            <a:off x="6220529" y="1798917"/>
            <a:ext cx="3657600" cy="2298784"/>
          </a:xfrm>
          <a:prstGeom prst="rect">
            <a:avLst/>
          </a:prstGeom>
          <a:ln>
            <a:solidFill>
              <a:schemeClr val="tx1"/>
            </a:solidFill>
          </a:ln>
        </p:spPr>
      </p:pic>
      <p:pic>
        <p:nvPicPr>
          <p:cNvPr id="11" name="Picture 10">
            <a:extLst>
              <a:ext uri="{FF2B5EF4-FFF2-40B4-BE49-F238E27FC236}">
                <a16:creationId xmlns:a16="http://schemas.microsoft.com/office/drawing/2014/main" id="{C8170A6E-F415-D5BB-C9CF-97C48E597BD8}"/>
              </a:ext>
            </a:extLst>
          </p:cNvPr>
          <p:cNvPicPr>
            <a:picLocks noChangeAspect="1"/>
          </p:cNvPicPr>
          <p:nvPr/>
        </p:nvPicPr>
        <p:blipFill>
          <a:blip r:embed="rId5"/>
          <a:stretch>
            <a:fillRect/>
          </a:stretch>
        </p:blipFill>
        <p:spPr>
          <a:xfrm>
            <a:off x="453345" y="2454197"/>
            <a:ext cx="5486400" cy="2793852"/>
          </a:xfrm>
          <a:prstGeom prst="rect">
            <a:avLst/>
          </a:prstGeom>
          <a:ln>
            <a:solidFill>
              <a:schemeClr val="tx1"/>
            </a:solidFill>
          </a:ln>
        </p:spPr>
      </p:pic>
      <p:sp>
        <p:nvSpPr>
          <p:cNvPr id="2" name="Slide Number Placeholder 1"/>
          <p:cNvSpPr>
            <a:spLocks noGrp="1"/>
          </p:cNvSpPr>
          <p:nvPr>
            <p:ph type="sldNum" sz="quarter" idx="12"/>
          </p:nvPr>
        </p:nvSpPr>
        <p:spPr/>
        <p:txBody>
          <a:bodyPr/>
          <a:lstStyle/>
          <a:p>
            <a:pPr defTabSz="914354"/>
            <a:fld id="{F8C12AA3-6E81-C746-8BB2-6661939CBDDC}" type="slidenum">
              <a:rPr lang="en-US">
                <a:solidFill>
                  <a:srgbClr val="000000"/>
                </a:solidFill>
              </a:rPr>
              <a:pPr defTabSz="914354"/>
              <a:t>37</a:t>
            </a:fld>
            <a:endParaRPr lang="en-US">
              <a:solidFill>
                <a:srgbClr val="000000"/>
              </a:solidFill>
            </a:endParaRPr>
          </a:p>
        </p:txBody>
      </p:sp>
      <p:sp>
        <p:nvSpPr>
          <p:cNvPr id="3" name="Text Placeholder 2">
            <a:extLst>
              <a:ext uri="{FF2B5EF4-FFF2-40B4-BE49-F238E27FC236}">
                <a16:creationId xmlns:a16="http://schemas.microsoft.com/office/drawing/2014/main" id="{4BD65C85-C76E-34A1-633F-5F44433519E8}"/>
              </a:ext>
            </a:extLst>
          </p:cNvPr>
          <p:cNvSpPr>
            <a:spLocks noGrp="1"/>
          </p:cNvSpPr>
          <p:nvPr>
            <p:ph type="body" sz="quarter" idx="20"/>
          </p:nvPr>
        </p:nvSpPr>
        <p:spPr>
          <a:xfrm>
            <a:off x="66558" y="139011"/>
            <a:ext cx="11746375" cy="342900"/>
          </a:xfrm>
        </p:spPr>
        <p:txBody>
          <a:bodyPr/>
          <a:lstStyle/>
          <a:p>
            <a:r>
              <a:rPr lang="en-US" sz="2800" dirty="0"/>
              <a:t>Booth Pickup Tab</a:t>
            </a:r>
          </a:p>
        </p:txBody>
      </p:sp>
      <p:sp>
        <p:nvSpPr>
          <p:cNvPr id="10" name="TextBox 9">
            <a:extLst>
              <a:ext uri="{FF2B5EF4-FFF2-40B4-BE49-F238E27FC236}">
                <a16:creationId xmlns:a16="http://schemas.microsoft.com/office/drawing/2014/main" id="{FCCFF5DE-484C-442A-A22C-5D88FA1E82E6}"/>
              </a:ext>
            </a:extLst>
          </p:cNvPr>
          <p:cNvSpPr txBox="1"/>
          <p:nvPr/>
        </p:nvSpPr>
        <p:spPr>
          <a:xfrm>
            <a:off x="66558" y="557422"/>
            <a:ext cx="3305387" cy="1148391"/>
          </a:xfrm>
          <a:prstGeom prst="rect">
            <a:avLst/>
          </a:prstGeom>
          <a:noFill/>
          <a:ln>
            <a:noFill/>
          </a:ln>
        </p:spPr>
        <p:txBody>
          <a:bodyPr vert="horz" wrap="square" lIns="121920" tIns="60960" rIns="121920" bIns="60960" rtlCol="0" anchor="ctr">
            <a:noAutofit/>
          </a:bodyPr>
          <a:lstStyle/>
          <a:p>
            <a:pPr defTabSz="914354"/>
            <a:r>
              <a:rPr lang="en-US" dirty="0">
                <a:solidFill>
                  <a:srgbClr val="000000"/>
                </a:solidFill>
                <a:latin typeface="Girl Scout Display Light" panose="02020003000000000000" pitchFamily="18" charset="0"/>
              </a:rPr>
              <a:t>Cookie Booths the troop has signed up for in Smart Cookies</a:t>
            </a:r>
          </a:p>
        </p:txBody>
      </p:sp>
      <p:sp>
        <p:nvSpPr>
          <p:cNvPr id="9" name="TextBox 8">
            <a:extLst>
              <a:ext uri="{FF2B5EF4-FFF2-40B4-BE49-F238E27FC236}">
                <a16:creationId xmlns:a16="http://schemas.microsoft.com/office/drawing/2014/main" id="{C22086B4-A39F-7FE2-5E73-26BD5842C08B}"/>
              </a:ext>
            </a:extLst>
          </p:cNvPr>
          <p:cNvSpPr txBox="1"/>
          <p:nvPr/>
        </p:nvSpPr>
        <p:spPr>
          <a:xfrm>
            <a:off x="3846484" y="3429001"/>
            <a:ext cx="1530331" cy="713432"/>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vert="horz" wrap="square" lIns="121920" tIns="60960" rIns="121920" bIns="60960" rtlCol="0" anchor="ctr">
            <a:noAutofit/>
          </a:bodyPr>
          <a:lstStyle/>
          <a:p>
            <a:pPr algn="ctr" defTabSz="914354"/>
            <a:r>
              <a:rPr lang="en-US" sz="1467" dirty="0">
                <a:solidFill>
                  <a:srgbClr val="000000"/>
                </a:solidFill>
                <a:latin typeface="Girl Scout Display Light" panose="02020003000000000000" pitchFamily="18" charset="0"/>
              </a:rPr>
              <a:t>Click “Add pick up option</a:t>
            </a:r>
            <a:r>
              <a:rPr lang="en-US" sz="1467" dirty="0">
                <a:solidFill>
                  <a:srgbClr val="000000"/>
                </a:solidFill>
                <a:latin typeface="Palatino Linotype"/>
              </a:rPr>
              <a:t>”</a:t>
            </a:r>
          </a:p>
        </p:txBody>
      </p:sp>
      <p:grpSp>
        <p:nvGrpSpPr>
          <p:cNvPr id="19" name="Group 18">
            <a:extLst>
              <a:ext uri="{FF2B5EF4-FFF2-40B4-BE49-F238E27FC236}">
                <a16:creationId xmlns:a16="http://schemas.microsoft.com/office/drawing/2014/main" id="{D1F77960-6B03-DC4E-F59B-266C09858CB8}"/>
              </a:ext>
            </a:extLst>
          </p:cNvPr>
          <p:cNvGrpSpPr/>
          <p:nvPr/>
        </p:nvGrpSpPr>
        <p:grpSpPr>
          <a:xfrm>
            <a:off x="9726100" y="3137691"/>
            <a:ext cx="2155432" cy="713432"/>
            <a:chOff x="5474290" y="2762352"/>
            <a:chExt cx="1616574" cy="535074"/>
          </a:xfrm>
        </p:grpSpPr>
        <p:sp>
          <p:nvSpPr>
            <p:cNvPr id="20" name="Arrow: Left 19">
              <a:extLst>
                <a:ext uri="{FF2B5EF4-FFF2-40B4-BE49-F238E27FC236}">
                  <a16:creationId xmlns:a16="http://schemas.microsoft.com/office/drawing/2014/main" id="{0A0BEE5E-BE3D-7A3B-9AC5-D8067453A25D}"/>
                </a:ext>
              </a:extLst>
            </p:cNvPr>
            <p:cNvSpPr/>
            <p:nvPr/>
          </p:nvSpPr>
          <p:spPr>
            <a:xfrm>
              <a:off x="5474290" y="2844152"/>
              <a:ext cx="911568" cy="371475"/>
            </a:xfrm>
            <a:prstGeom prst="leftArrow">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EFFFF"/>
                </a:solidFill>
                <a:latin typeface="Palatino Linotype"/>
              </a:endParaRPr>
            </a:p>
          </p:txBody>
        </p:sp>
        <p:sp>
          <p:nvSpPr>
            <p:cNvPr id="21" name="TextBox 20">
              <a:extLst>
                <a:ext uri="{FF2B5EF4-FFF2-40B4-BE49-F238E27FC236}">
                  <a16:creationId xmlns:a16="http://schemas.microsoft.com/office/drawing/2014/main" id="{EF70E14C-54AB-130F-369F-CFD32D550066}"/>
                </a:ext>
              </a:extLst>
            </p:cNvPr>
            <p:cNvSpPr txBox="1"/>
            <p:nvPr/>
          </p:nvSpPr>
          <p:spPr>
            <a:xfrm>
              <a:off x="5943116" y="2762352"/>
              <a:ext cx="1147748" cy="535074"/>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vert="horz" wrap="square" lIns="121920" tIns="60960" rIns="121920" bIns="60960" rtlCol="0" anchor="ctr">
              <a:noAutofit/>
            </a:bodyPr>
            <a:lstStyle/>
            <a:p>
              <a:pPr algn="ctr" defTabSz="914354"/>
              <a:r>
                <a:rPr lang="en-US" sz="1467" dirty="0">
                  <a:solidFill>
                    <a:srgbClr val="000000"/>
                  </a:solidFill>
                  <a:latin typeface="Girl Scout Display Light" panose="02020003000000000000" pitchFamily="18" charset="0"/>
                </a:rPr>
                <a:t>Set date and times</a:t>
              </a:r>
            </a:p>
          </p:txBody>
        </p:sp>
      </p:grpSp>
      <p:grpSp>
        <p:nvGrpSpPr>
          <p:cNvPr id="22" name="Group 21">
            <a:extLst>
              <a:ext uri="{FF2B5EF4-FFF2-40B4-BE49-F238E27FC236}">
                <a16:creationId xmlns:a16="http://schemas.microsoft.com/office/drawing/2014/main" id="{466251F9-A888-E5D6-0562-8A4A0E15BA16}"/>
              </a:ext>
            </a:extLst>
          </p:cNvPr>
          <p:cNvGrpSpPr/>
          <p:nvPr/>
        </p:nvGrpSpPr>
        <p:grpSpPr>
          <a:xfrm>
            <a:off x="9657504" y="5730097"/>
            <a:ext cx="2155433" cy="713432"/>
            <a:chOff x="5474290" y="2762352"/>
            <a:chExt cx="1616574" cy="535074"/>
          </a:xfrm>
        </p:grpSpPr>
        <p:sp>
          <p:nvSpPr>
            <p:cNvPr id="23" name="Arrow: Left 22">
              <a:extLst>
                <a:ext uri="{FF2B5EF4-FFF2-40B4-BE49-F238E27FC236}">
                  <a16:creationId xmlns:a16="http://schemas.microsoft.com/office/drawing/2014/main" id="{5C7561B0-80E2-834C-5991-D6D331C49107}"/>
                </a:ext>
              </a:extLst>
            </p:cNvPr>
            <p:cNvSpPr/>
            <p:nvPr/>
          </p:nvSpPr>
          <p:spPr>
            <a:xfrm>
              <a:off x="5474290" y="2844152"/>
              <a:ext cx="406832" cy="371475"/>
            </a:xfrm>
            <a:prstGeom prst="leftArrow">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EFFFF"/>
                </a:solidFill>
                <a:latin typeface="Palatino Linotype"/>
              </a:endParaRPr>
            </a:p>
          </p:txBody>
        </p:sp>
        <p:sp>
          <p:nvSpPr>
            <p:cNvPr id="24" name="TextBox 23">
              <a:extLst>
                <a:ext uri="{FF2B5EF4-FFF2-40B4-BE49-F238E27FC236}">
                  <a16:creationId xmlns:a16="http://schemas.microsoft.com/office/drawing/2014/main" id="{3BE55F7C-759E-2F0F-AB4C-BEC570BB80D0}"/>
                </a:ext>
              </a:extLst>
            </p:cNvPr>
            <p:cNvSpPr txBox="1"/>
            <p:nvPr/>
          </p:nvSpPr>
          <p:spPr>
            <a:xfrm>
              <a:off x="5943116" y="2762352"/>
              <a:ext cx="1147748" cy="535074"/>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vert="horz" wrap="square" lIns="121920" tIns="60960" rIns="121920" bIns="60960" rtlCol="0" anchor="ctr">
              <a:noAutofit/>
            </a:bodyPr>
            <a:lstStyle/>
            <a:p>
              <a:pPr algn="ctr" defTabSz="914354"/>
              <a:r>
                <a:rPr lang="en-US" sz="1467" dirty="0">
                  <a:solidFill>
                    <a:srgbClr val="000000"/>
                  </a:solidFill>
                  <a:latin typeface="Girl Scout Display Light" panose="02020003000000000000" pitchFamily="18" charset="0"/>
                </a:rPr>
                <a:t>Edit or delete if necessary</a:t>
              </a:r>
            </a:p>
          </p:txBody>
        </p:sp>
      </p:grpSp>
      <p:pic>
        <p:nvPicPr>
          <p:cNvPr id="4" name="Picture 3">
            <a:extLst>
              <a:ext uri="{FF2B5EF4-FFF2-40B4-BE49-F238E27FC236}">
                <a16:creationId xmlns:a16="http://schemas.microsoft.com/office/drawing/2014/main" id="{F7480271-89A7-2FA1-0415-9694CA86CF66}"/>
              </a:ext>
            </a:extLst>
          </p:cNvPr>
          <p:cNvPicPr>
            <a:picLocks noChangeAspect="1"/>
          </p:cNvPicPr>
          <p:nvPr/>
        </p:nvPicPr>
        <p:blipFill>
          <a:blip r:embed="rId6"/>
          <a:stretch>
            <a:fillRect/>
          </a:stretch>
        </p:blipFill>
        <p:spPr>
          <a:xfrm>
            <a:off x="3334441" y="166381"/>
            <a:ext cx="7781925" cy="1219200"/>
          </a:xfrm>
          <a:prstGeom prst="rect">
            <a:avLst/>
          </a:prstGeom>
        </p:spPr>
      </p:pic>
      <p:sp>
        <p:nvSpPr>
          <p:cNvPr id="6" name="Arrow: Left 5">
            <a:extLst>
              <a:ext uri="{FF2B5EF4-FFF2-40B4-BE49-F238E27FC236}">
                <a16:creationId xmlns:a16="http://schemas.microsoft.com/office/drawing/2014/main" id="{1303D3A5-1BF6-8D17-723E-4EF8B5AA8497}"/>
              </a:ext>
            </a:extLst>
          </p:cNvPr>
          <p:cNvSpPr/>
          <p:nvPr/>
        </p:nvSpPr>
        <p:spPr>
          <a:xfrm rot="16200000">
            <a:off x="9548635" y="416159"/>
            <a:ext cx="870005" cy="432614"/>
          </a:xfrm>
          <a:prstGeom prst="leftArrow">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Arrow: Left 11">
            <a:extLst>
              <a:ext uri="{FF2B5EF4-FFF2-40B4-BE49-F238E27FC236}">
                <a16:creationId xmlns:a16="http://schemas.microsoft.com/office/drawing/2014/main" id="{09497955-E925-51AA-C5F0-5D1DAA1088BB}"/>
              </a:ext>
            </a:extLst>
          </p:cNvPr>
          <p:cNvSpPr/>
          <p:nvPr/>
        </p:nvSpPr>
        <p:spPr>
          <a:xfrm rot="16200000">
            <a:off x="4254933" y="4279948"/>
            <a:ext cx="713433" cy="438402"/>
          </a:xfrm>
          <a:prstGeom prst="leftArrow">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EFFFF"/>
              </a:solidFill>
              <a:latin typeface="Palatino Linotype"/>
            </a:endParaRPr>
          </a:p>
        </p:txBody>
      </p:sp>
    </p:spTree>
    <p:extLst>
      <p:ext uri="{BB962C8B-B14F-4D97-AF65-F5344CB8AC3E}">
        <p14:creationId xmlns:p14="http://schemas.microsoft.com/office/powerpoint/2010/main" val="1700152355"/>
      </p:ext>
    </p:extLst>
  </p:cSld>
  <p:clrMapOvr>
    <a:masterClrMapping/>
  </p:clrMapOvr>
  <p:transition advTm="92262">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8723A9-3F77-F279-0A2D-6043C3D3193D}"/>
              </a:ext>
            </a:extLst>
          </p:cNvPr>
          <p:cNvSpPr/>
          <p:nvPr/>
        </p:nvSpPr>
        <p:spPr>
          <a:xfrm>
            <a:off x="1061554" y="850900"/>
            <a:ext cx="10426700" cy="51562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63B135-AB36-8640-B044-25A549451554}"/>
              </a:ext>
            </a:extLst>
          </p:cNvPr>
          <p:cNvSpPr>
            <a:spLocks noGrp="1"/>
          </p:cNvSpPr>
          <p:nvPr>
            <p:ph type="ctrTitle"/>
          </p:nvPr>
        </p:nvSpPr>
        <p:spPr>
          <a:xfrm>
            <a:off x="1702904" y="2970748"/>
            <a:ext cx="9144000" cy="1473777"/>
          </a:xfrm>
        </p:spPr>
        <p:txBody>
          <a:bodyPr>
            <a:normAutofit fontScale="90000"/>
          </a:bodyPr>
          <a:lstStyle/>
          <a:p>
            <a:r>
              <a:rPr lang="en-US" dirty="0">
                <a:solidFill>
                  <a:schemeClr val="bg1"/>
                </a:solidFill>
                <a:latin typeface="Girl Scout Text Book" panose="02020003000000000000" pitchFamily="18" charset="0"/>
                <a:cs typeface="Calibri"/>
              </a:rPr>
              <a:t>Digital Cookie</a:t>
            </a:r>
            <a:br>
              <a:rPr lang="en-US" dirty="0">
                <a:solidFill>
                  <a:schemeClr val="bg1"/>
                </a:solidFill>
                <a:latin typeface="Girl Scout Text Book" panose="02020003000000000000" pitchFamily="18" charset="0"/>
                <a:cs typeface="Calibri"/>
              </a:rPr>
            </a:br>
            <a:br>
              <a:rPr lang="en-US" sz="5300" dirty="0">
                <a:solidFill>
                  <a:schemeClr val="bg1"/>
                </a:solidFill>
                <a:latin typeface="Girl Scout Display Light" panose="02020003000000000000" pitchFamily="18" charset="0"/>
                <a:cs typeface="Calibri"/>
              </a:rPr>
            </a:br>
            <a:r>
              <a:rPr lang="en-US" sz="5300" dirty="0">
                <a:solidFill>
                  <a:schemeClr val="bg1"/>
                </a:solidFill>
                <a:latin typeface="Girl Scout Display Light" panose="02020003000000000000" pitchFamily="18" charset="0"/>
                <a:cs typeface="Calibri"/>
              </a:rPr>
              <a:t>Girl Scouts/Families Basics</a:t>
            </a:r>
            <a:endParaRPr lang="en-US" dirty="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1109430499"/>
      </p:ext>
    </p:extLst>
  </p:cSld>
  <p:clrMapOvr>
    <a:masterClrMapping/>
  </p:clrMapOvr>
  <mc:AlternateContent xmlns:mc="http://schemas.openxmlformats.org/markup-compatibility/2006" xmlns:p14="http://schemas.microsoft.com/office/powerpoint/2010/main">
    <mc:Choice Requires="p14">
      <p:transition spd="slow" p14:dur="2000" advTm="12920"/>
    </mc:Choice>
    <mc:Fallback xmlns="">
      <p:transition spd="slow" advTm="1292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56B626F-E78E-1BDC-B2E2-06F8DDFB9B4B}"/>
              </a:ext>
            </a:extLst>
          </p:cNvPr>
          <p:cNvPicPr>
            <a:picLocks noChangeAspect="1"/>
          </p:cNvPicPr>
          <p:nvPr/>
        </p:nvPicPr>
        <p:blipFill>
          <a:blip r:embed="rId3"/>
          <a:stretch>
            <a:fillRect/>
          </a:stretch>
        </p:blipFill>
        <p:spPr>
          <a:xfrm>
            <a:off x="559813" y="279256"/>
            <a:ext cx="11072373" cy="5705909"/>
          </a:xfrm>
          <a:prstGeom prst="rect">
            <a:avLst/>
          </a:prstGeom>
        </p:spPr>
      </p:pic>
    </p:spTree>
    <p:extLst>
      <p:ext uri="{BB962C8B-B14F-4D97-AF65-F5344CB8AC3E}">
        <p14:creationId xmlns:p14="http://schemas.microsoft.com/office/powerpoint/2010/main" val="1864740214"/>
      </p:ext>
    </p:extLst>
  </p:cSld>
  <p:clrMapOvr>
    <a:masterClrMapping/>
  </p:clrMapOvr>
  <mc:AlternateContent xmlns:mc="http://schemas.openxmlformats.org/markup-compatibility/2006" xmlns:p14="http://schemas.microsoft.com/office/powerpoint/2010/main">
    <mc:Choice Requires="p14">
      <p:transition spd="slow" p14:dur="2000" advTm="66130"/>
    </mc:Choice>
    <mc:Fallback xmlns="">
      <p:transition spd="slow" advTm="6613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3D4D72E-60ED-C1C9-A2C9-05E1963DB2CA}"/>
              </a:ext>
            </a:extLst>
          </p:cNvPr>
          <p:cNvSpPr txBox="1">
            <a:spLocks/>
          </p:cNvSpPr>
          <p:nvPr/>
        </p:nvSpPr>
        <p:spPr>
          <a:xfrm>
            <a:off x="3533315" y="149709"/>
            <a:ext cx="65473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Girl Scout Text Book" panose="02020003000000000000" pitchFamily="18" charset="0"/>
                <a:ea typeface="+mj-ea"/>
                <a:cs typeface="+mj-cs"/>
              </a:defRPr>
            </a:lvl1pPr>
          </a:lstStyle>
          <a:p>
            <a:r>
              <a:rPr lang="en-US">
                <a:latin typeface="Girl Scout Display Light"/>
              </a:rPr>
              <a:t>What is Smart Cookies?</a:t>
            </a:r>
            <a:endParaRPr lang="en-US"/>
          </a:p>
        </p:txBody>
      </p:sp>
      <p:pic>
        <p:nvPicPr>
          <p:cNvPr id="12" name="Picture 11" descr="A logo of a company&#10;&#10;Description automatically generated">
            <a:extLst>
              <a:ext uri="{FF2B5EF4-FFF2-40B4-BE49-F238E27FC236}">
                <a16:creationId xmlns:a16="http://schemas.microsoft.com/office/drawing/2014/main" id="{A40ECECC-5F33-1084-8015-7F407990A2EF}"/>
              </a:ext>
            </a:extLst>
          </p:cNvPr>
          <p:cNvPicPr>
            <a:picLocks noChangeAspect="1"/>
          </p:cNvPicPr>
          <p:nvPr/>
        </p:nvPicPr>
        <p:blipFill>
          <a:blip r:embed="rId3"/>
          <a:stretch>
            <a:fillRect/>
          </a:stretch>
        </p:blipFill>
        <p:spPr>
          <a:xfrm>
            <a:off x="343199" y="1979848"/>
            <a:ext cx="2560422" cy="2583734"/>
          </a:xfrm>
          <a:prstGeom prst="rect">
            <a:avLst/>
          </a:prstGeom>
        </p:spPr>
      </p:pic>
      <p:sp>
        <p:nvSpPr>
          <p:cNvPr id="13" name="Content Placeholder 2">
            <a:extLst>
              <a:ext uri="{FF2B5EF4-FFF2-40B4-BE49-F238E27FC236}">
                <a16:creationId xmlns:a16="http://schemas.microsoft.com/office/drawing/2014/main" id="{D017C4F2-99B8-971C-1F31-9757794F94D5}"/>
              </a:ext>
            </a:extLst>
          </p:cNvPr>
          <p:cNvSpPr txBox="1">
            <a:spLocks/>
          </p:cNvSpPr>
          <p:nvPr/>
        </p:nvSpPr>
        <p:spPr>
          <a:xfrm>
            <a:off x="3655061" y="1475272"/>
            <a:ext cx="8193739" cy="42893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400" dirty="0">
                <a:latin typeface="Girl Scout Display Light" panose="02020003000000000000" pitchFamily="18" charset="0"/>
                <a:hlinkClick r:id="rId4"/>
              </a:rPr>
              <a:t>Smart Cookies</a:t>
            </a:r>
            <a:r>
              <a:rPr lang="en-US" sz="2400" dirty="0">
                <a:latin typeface="Girl Scout Display Light" panose="02020003000000000000" pitchFamily="18" charset="0"/>
              </a:rPr>
              <a:t> is the platform used for Troop cookie sales management. </a:t>
            </a:r>
          </a:p>
          <a:p>
            <a:pPr marL="0" indent="0" algn="l">
              <a:buNone/>
            </a:pPr>
            <a:endParaRPr lang="en-US" dirty="0">
              <a:latin typeface="Girl Scout Display Light" panose="02020003000000000000" pitchFamily="18" charset="0"/>
            </a:endParaRPr>
          </a:p>
          <a:p>
            <a:pPr marL="914400" lvl="1" indent="-457200" algn="l">
              <a:buFont typeface="Arial" panose="020B0604020202020204" pitchFamily="34" charset="0"/>
              <a:buChar char="•"/>
            </a:pPr>
            <a:r>
              <a:rPr lang="en-US" dirty="0">
                <a:latin typeface="Girl Scout Display Light" panose="02020003000000000000" pitchFamily="18" charset="0"/>
              </a:rPr>
              <a:t>Entering your initial order</a:t>
            </a:r>
          </a:p>
          <a:p>
            <a:pPr marL="914400" lvl="1" indent="-457200" algn="l">
              <a:buFont typeface="Arial" panose="020B0604020202020204" pitchFamily="34" charset="0"/>
              <a:buChar char="•"/>
            </a:pPr>
            <a:r>
              <a:rPr lang="en-US" dirty="0">
                <a:latin typeface="Girl Scout Display Light" panose="02020003000000000000" pitchFamily="18" charset="0"/>
              </a:rPr>
              <a:t>Transferring/reviewing cookie inventory</a:t>
            </a:r>
          </a:p>
          <a:p>
            <a:pPr marL="914400" lvl="1" indent="-457200" algn="l">
              <a:buFont typeface="Arial" panose="020B0604020202020204" pitchFamily="34" charset="0"/>
              <a:buChar char="•"/>
            </a:pPr>
            <a:r>
              <a:rPr lang="en-US" dirty="0">
                <a:latin typeface="Girl Scout Display Light" panose="02020003000000000000" pitchFamily="18" charset="0"/>
              </a:rPr>
              <a:t>Scheduling cookie booths &amp; allocating booth sales</a:t>
            </a:r>
          </a:p>
          <a:p>
            <a:pPr marL="914400" lvl="1" indent="-457200" algn="l">
              <a:buFont typeface="Arial" panose="020B0604020202020204" pitchFamily="34" charset="0"/>
              <a:buChar char="•"/>
            </a:pPr>
            <a:r>
              <a:rPr lang="en-US" dirty="0">
                <a:latin typeface="Girl Scout Display Light" panose="02020003000000000000" pitchFamily="18" charset="0"/>
              </a:rPr>
              <a:t>Crediting Girl Scouts with cash/check payments</a:t>
            </a:r>
          </a:p>
          <a:p>
            <a:pPr marL="914400" lvl="1" indent="-457200" algn="l">
              <a:buFont typeface="Arial" panose="020B0604020202020204" pitchFamily="34" charset="0"/>
              <a:buChar char="•"/>
            </a:pPr>
            <a:r>
              <a:rPr lang="en-US" dirty="0">
                <a:latin typeface="Girl Scout Display Light" panose="02020003000000000000" pitchFamily="18" charset="0"/>
              </a:rPr>
              <a:t>Running reports</a:t>
            </a:r>
          </a:p>
          <a:p>
            <a:pPr marL="914400" lvl="1" indent="-457200" algn="l">
              <a:buFont typeface="Arial" panose="020B0604020202020204" pitchFamily="34" charset="0"/>
              <a:buChar char="•"/>
            </a:pPr>
            <a:r>
              <a:rPr lang="en-US" dirty="0">
                <a:latin typeface="Girl Scout Display Light" panose="02020003000000000000" pitchFamily="18" charset="0"/>
              </a:rPr>
              <a:t>Entering rewards choices</a:t>
            </a:r>
          </a:p>
        </p:txBody>
      </p:sp>
    </p:spTree>
    <p:extLst>
      <p:ext uri="{BB962C8B-B14F-4D97-AF65-F5344CB8AC3E}">
        <p14:creationId xmlns:p14="http://schemas.microsoft.com/office/powerpoint/2010/main" val="1645040187"/>
      </p:ext>
    </p:extLst>
  </p:cSld>
  <p:clrMapOvr>
    <a:masterClrMapping/>
  </p:clrMapOvr>
  <mc:AlternateContent xmlns:mc="http://schemas.openxmlformats.org/markup-compatibility/2006" xmlns:p14="http://schemas.microsoft.com/office/powerpoint/2010/main">
    <mc:Choice Requires="p14">
      <p:transition spd="slow" p14:dur="2000" advTm="29290"/>
    </mc:Choice>
    <mc:Fallback xmlns="">
      <p:transition spd="slow" advTm="2929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53E7D8-C4E9-F84E-0B6A-CA323994E77B}"/>
              </a:ext>
            </a:extLst>
          </p:cNvPr>
          <p:cNvSpPr>
            <a:spLocks noGrp="1"/>
          </p:cNvSpPr>
          <p:nvPr>
            <p:ph type="sldNum" sz="quarter" idx="12"/>
          </p:nvPr>
        </p:nvSpPr>
        <p:spPr>
          <a:xfrm>
            <a:off x="9172295" y="6232524"/>
            <a:ext cx="2743200" cy="365125"/>
          </a:xfrm>
        </p:spPr>
        <p:txBody>
          <a:bodyPr/>
          <a:lstStyle/>
          <a:p>
            <a:pPr defTabSz="914354"/>
            <a:fld id="{7691CCDB-B024-8747-B233-CAD1CBC7A901}" type="slidenum">
              <a:rPr lang="en-US">
                <a:solidFill>
                  <a:srgbClr val="000000"/>
                </a:solidFill>
              </a:rPr>
              <a:pPr defTabSz="914354"/>
              <a:t>40</a:t>
            </a:fld>
            <a:endParaRPr lang="en-US">
              <a:solidFill>
                <a:srgbClr val="000000"/>
              </a:solidFill>
            </a:endParaRPr>
          </a:p>
        </p:txBody>
      </p:sp>
      <p:sp>
        <p:nvSpPr>
          <p:cNvPr id="4" name="Footer Placeholder 3">
            <a:extLst>
              <a:ext uri="{FF2B5EF4-FFF2-40B4-BE49-F238E27FC236}">
                <a16:creationId xmlns:a16="http://schemas.microsoft.com/office/drawing/2014/main" id="{62099D92-A80C-0ADB-16EB-EED616D8A842}"/>
              </a:ext>
            </a:extLst>
          </p:cNvPr>
          <p:cNvSpPr>
            <a:spLocks noGrp="1"/>
          </p:cNvSpPr>
          <p:nvPr>
            <p:ph type="ftr" sz="quarter" idx="3"/>
          </p:nvPr>
        </p:nvSpPr>
        <p:spPr/>
        <p:txBody>
          <a:bodyPr/>
          <a:lstStyle/>
          <a:p>
            <a:r>
              <a:rPr lang="en-US">
                <a:solidFill>
                  <a:srgbClr val="000000"/>
                </a:solidFill>
                <a:latin typeface="Palatino Linotype"/>
              </a:rPr>
              <a:t>©2021 Girl Scouts of the USA. All Rights Reserved.  Not for public distribution.</a:t>
            </a:r>
          </a:p>
        </p:txBody>
      </p:sp>
      <p:sp>
        <p:nvSpPr>
          <p:cNvPr id="6" name="Text Placeholder 3">
            <a:extLst>
              <a:ext uri="{FF2B5EF4-FFF2-40B4-BE49-F238E27FC236}">
                <a16:creationId xmlns:a16="http://schemas.microsoft.com/office/drawing/2014/main" id="{C470CBA3-4BCA-1A76-FB36-DAE49F034C44}"/>
              </a:ext>
            </a:extLst>
          </p:cNvPr>
          <p:cNvSpPr txBox="1">
            <a:spLocks/>
          </p:cNvSpPr>
          <p:nvPr/>
        </p:nvSpPr>
        <p:spPr>
          <a:xfrm>
            <a:off x="2857319" y="862275"/>
            <a:ext cx="2688501" cy="6398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Girl Scout Text Book" panose="02020003000000000000" pitchFamily="18" charset="0"/>
              </a:rPr>
              <a:t>Watch Safety Video with Girl Scout</a:t>
            </a:r>
          </a:p>
        </p:txBody>
      </p:sp>
      <p:pic>
        <p:nvPicPr>
          <p:cNvPr id="11" name="Picture Placeholder 16">
            <a:extLst>
              <a:ext uri="{FF2B5EF4-FFF2-40B4-BE49-F238E27FC236}">
                <a16:creationId xmlns:a16="http://schemas.microsoft.com/office/drawing/2014/main" id="{6F1E760A-67CB-09BB-74E6-6EE385766F96}"/>
              </a:ext>
            </a:extLst>
          </p:cNvPr>
          <p:cNvPicPr>
            <a:picLocks noChangeAspect="1"/>
          </p:cNvPicPr>
          <p:nvPr/>
        </p:nvPicPr>
        <p:blipFill>
          <a:blip r:embed="rId3"/>
          <a:srcRect l="7130" r="7130"/>
          <a:stretch/>
        </p:blipFill>
        <p:spPr>
          <a:xfrm>
            <a:off x="428932" y="836975"/>
            <a:ext cx="2330449" cy="1813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 Placeholder 5">
            <a:extLst>
              <a:ext uri="{FF2B5EF4-FFF2-40B4-BE49-F238E27FC236}">
                <a16:creationId xmlns:a16="http://schemas.microsoft.com/office/drawing/2014/main" id="{A2FDED99-8AE7-655F-C247-005CA03A6A94}"/>
              </a:ext>
            </a:extLst>
          </p:cNvPr>
          <p:cNvSpPr txBox="1">
            <a:spLocks/>
          </p:cNvSpPr>
          <p:nvPr/>
        </p:nvSpPr>
        <p:spPr>
          <a:xfrm>
            <a:off x="8873608" y="724329"/>
            <a:ext cx="2688501" cy="6398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Girl Scout Text Book" panose="02020003000000000000" pitchFamily="18" charset="0"/>
              </a:rPr>
              <a:t>Activate Girl Scout(s)</a:t>
            </a:r>
          </a:p>
        </p:txBody>
      </p:sp>
      <p:pic>
        <p:nvPicPr>
          <p:cNvPr id="15" name="Picture Placeholder 19">
            <a:extLst>
              <a:ext uri="{FF2B5EF4-FFF2-40B4-BE49-F238E27FC236}">
                <a16:creationId xmlns:a16="http://schemas.microsoft.com/office/drawing/2014/main" id="{CFA82B50-30E6-2456-20DA-E8AE286360BC}"/>
              </a:ext>
            </a:extLst>
          </p:cNvPr>
          <p:cNvPicPr>
            <a:picLocks noChangeAspect="1"/>
          </p:cNvPicPr>
          <p:nvPr/>
        </p:nvPicPr>
        <p:blipFill rotWithShape="1">
          <a:blip r:embed="rId4"/>
          <a:srcRect l="-1465" r="-256"/>
          <a:stretch/>
        </p:blipFill>
        <p:spPr>
          <a:xfrm>
            <a:off x="5724708" y="1005921"/>
            <a:ext cx="3047901" cy="1525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 Placeholder 7">
            <a:extLst>
              <a:ext uri="{FF2B5EF4-FFF2-40B4-BE49-F238E27FC236}">
                <a16:creationId xmlns:a16="http://schemas.microsoft.com/office/drawing/2014/main" id="{FDEBEBE4-CE0E-A9CC-4A88-53F46B6F5B55}"/>
              </a:ext>
            </a:extLst>
          </p:cNvPr>
          <p:cNvSpPr txBox="1">
            <a:spLocks/>
          </p:cNvSpPr>
          <p:nvPr/>
        </p:nvSpPr>
        <p:spPr>
          <a:xfrm>
            <a:off x="2857320" y="3429000"/>
            <a:ext cx="3047901" cy="8050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Girl Scout Text Book" panose="02020003000000000000" pitchFamily="18" charset="0"/>
              </a:rPr>
              <a:t>Approve Terms and Conditions and Safety Pledge</a:t>
            </a:r>
          </a:p>
        </p:txBody>
      </p:sp>
      <p:pic>
        <p:nvPicPr>
          <p:cNvPr id="18" name="Picture Placeholder 18" descr="Graphical user interface, text, application&#10;&#10;Description automatically generated">
            <a:extLst>
              <a:ext uri="{FF2B5EF4-FFF2-40B4-BE49-F238E27FC236}">
                <a16:creationId xmlns:a16="http://schemas.microsoft.com/office/drawing/2014/main" id="{8B070619-BE62-7654-FAD1-12CD522E11BB}"/>
              </a:ext>
            </a:extLst>
          </p:cNvPr>
          <p:cNvPicPr>
            <a:picLocks noChangeAspect="1"/>
          </p:cNvPicPr>
          <p:nvPr/>
        </p:nvPicPr>
        <p:blipFill>
          <a:blip r:embed="rId5"/>
          <a:srcRect l="2539" r="2539"/>
          <a:stretch>
            <a:fillRect/>
          </a:stretch>
        </p:blipFill>
        <p:spPr>
          <a:xfrm>
            <a:off x="361952" y="3593395"/>
            <a:ext cx="2330449" cy="1813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Placeholder 20">
            <a:extLst>
              <a:ext uri="{FF2B5EF4-FFF2-40B4-BE49-F238E27FC236}">
                <a16:creationId xmlns:a16="http://schemas.microsoft.com/office/drawing/2014/main" id="{7197928D-A497-7BE2-95FD-185179D39C24}"/>
              </a:ext>
            </a:extLst>
          </p:cNvPr>
          <p:cNvPicPr>
            <a:picLocks noChangeAspect="1"/>
          </p:cNvPicPr>
          <p:nvPr/>
        </p:nvPicPr>
        <p:blipFill rotWithShape="1">
          <a:blip r:embed="rId6"/>
          <a:srcRect l="-1374" r="23152"/>
          <a:stretch/>
        </p:blipFill>
        <p:spPr>
          <a:xfrm>
            <a:off x="5685764" y="3593222"/>
            <a:ext cx="3047901" cy="1627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 Placeholder 11">
            <a:extLst>
              <a:ext uri="{FF2B5EF4-FFF2-40B4-BE49-F238E27FC236}">
                <a16:creationId xmlns:a16="http://schemas.microsoft.com/office/drawing/2014/main" id="{7BF79EAE-1DF9-911F-06F4-5BA1B6015FA1}"/>
              </a:ext>
            </a:extLst>
          </p:cNvPr>
          <p:cNvSpPr txBox="1">
            <a:spLocks/>
          </p:cNvSpPr>
          <p:nvPr/>
        </p:nvSpPr>
        <p:spPr>
          <a:xfrm>
            <a:off x="2779430" y="1542627"/>
            <a:ext cx="2688501" cy="1180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Girl Scout Display Light" panose="02020003000000000000" pitchFamily="18" charset="0"/>
              </a:rPr>
              <a:t>At the end of the video, you will need to click the green continue button. </a:t>
            </a:r>
          </a:p>
        </p:txBody>
      </p:sp>
      <p:sp>
        <p:nvSpPr>
          <p:cNvPr id="25" name="Text Placeholder 12">
            <a:extLst>
              <a:ext uri="{FF2B5EF4-FFF2-40B4-BE49-F238E27FC236}">
                <a16:creationId xmlns:a16="http://schemas.microsoft.com/office/drawing/2014/main" id="{A4B1C95C-D783-CD2A-5B9F-5296B4C24CB7}"/>
              </a:ext>
            </a:extLst>
          </p:cNvPr>
          <p:cNvSpPr txBox="1">
            <a:spLocks/>
          </p:cNvSpPr>
          <p:nvPr/>
        </p:nvSpPr>
        <p:spPr>
          <a:xfrm>
            <a:off x="8893657" y="1058041"/>
            <a:ext cx="2688501" cy="1180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Girl Scout Display Light" panose="02020003000000000000" pitchFamily="18" charset="0"/>
              </a:rPr>
              <a:t>After clicking the Activate button you will be able to update your Girl Scout’s preferred name. This name will be on the storefront and in the customer’s emails. </a:t>
            </a:r>
          </a:p>
        </p:txBody>
      </p:sp>
      <p:sp>
        <p:nvSpPr>
          <p:cNvPr id="26" name="Text Placeholder 13">
            <a:extLst>
              <a:ext uri="{FF2B5EF4-FFF2-40B4-BE49-F238E27FC236}">
                <a16:creationId xmlns:a16="http://schemas.microsoft.com/office/drawing/2014/main" id="{77365396-6A6E-CE2A-5FE2-A3CA492F7D04}"/>
              </a:ext>
            </a:extLst>
          </p:cNvPr>
          <p:cNvSpPr txBox="1">
            <a:spLocks/>
          </p:cNvSpPr>
          <p:nvPr/>
        </p:nvSpPr>
        <p:spPr>
          <a:xfrm>
            <a:off x="2844832" y="4298455"/>
            <a:ext cx="2688501" cy="11807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Girl Scout Display Light" panose="02020003000000000000" pitchFamily="18" charset="0"/>
              </a:rPr>
              <a:t>Be sure to read the safety pledge with your Girl Scout and check the box to accept both documents. </a:t>
            </a:r>
          </a:p>
        </p:txBody>
      </p:sp>
      <p:sp>
        <p:nvSpPr>
          <p:cNvPr id="27" name="Text Placeholder 14">
            <a:extLst>
              <a:ext uri="{FF2B5EF4-FFF2-40B4-BE49-F238E27FC236}">
                <a16:creationId xmlns:a16="http://schemas.microsoft.com/office/drawing/2014/main" id="{1936A437-EFB5-F4B6-6457-572EE33320AF}"/>
              </a:ext>
            </a:extLst>
          </p:cNvPr>
          <p:cNvSpPr txBox="1">
            <a:spLocks/>
          </p:cNvSpPr>
          <p:nvPr/>
        </p:nvSpPr>
        <p:spPr>
          <a:xfrm>
            <a:off x="8873607" y="3910025"/>
            <a:ext cx="2688501" cy="1180721"/>
          </a:xfrm>
          <a:prstGeom prst="rect">
            <a:avLst/>
          </a:prstGeom>
        </p:spPr>
        <p:txBody>
          <a:bodyPr vert="horz" lIns="121920" tIns="60960" rIns="121920" bIns="6096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Girl Scout Display Light" panose="02020003000000000000" pitchFamily="18" charset="0"/>
                <a:cs typeface="Arial"/>
              </a:rPr>
              <a:t>You will also have the option to add your Girl Scout’s email if she is 13 or older.  Do not add the email address you used to log into Digital Cookie, This is optional, skip this box if you do not want to add an email.</a:t>
            </a:r>
          </a:p>
        </p:txBody>
      </p:sp>
      <p:sp>
        <p:nvSpPr>
          <p:cNvPr id="28" name="Text Placeholder 9">
            <a:extLst>
              <a:ext uri="{FF2B5EF4-FFF2-40B4-BE49-F238E27FC236}">
                <a16:creationId xmlns:a16="http://schemas.microsoft.com/office/drawing/2014/main" id="{75480E4E-AA75-E02C-08F7-1FD5644729F6}"/>
              </a:ext>
            </a:extLst>
          </p:cNvPr>
          <p:cNvSpPr txBox="1">
            <a:spLocks/>
          </p:cNvSpPr>
          <p:nvPr/>
        </p:nvSpPr>
        <p:spPr>
          <a:xfrm>
            <a:off x="8893657" y="3586770"/>
            <a:ext cx="2688501" cy="6398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latin typeface="Girl Scout Text Book" panose="02020003000000000000" pitchFamily="18" charset="0"/>
              </a:rPr>
              <a:t>13+ Girl Scouts</a:t>
            </a:r>
          </a:p>
        </p:txBody>
      </p:sp>
      <p:sp>
        <p:nvSpPr>
          <p:cNvPr id="29" name="TextBox 28">
            <a:extLst>
              <a:ext uri="{FF2B5EF4-FFF2-40B4-BE49-F238E27FC236}">
                <a16:creationId xmlns:a16="http://schemas.microsoft.com/office/drawing/2014/main" id="{886A205B-C32F-4318-0321-4550623A280C}"/>
              </a:ext>
            </a:extLst>
          </p:cNvPr>
          <p:cNvSpPr txBox="1"/>
          <p:nvPr/>
        </p:nvSpPr>
        <p:spPr>
          <a:xfrm>
            <a:off x="228598" y="108742"/>
            <a:ext cx="5867402" cy="523220"/>
          </a:xfrm>
          <a:prstGeom prst="rect">
            <a:avLst/>
          </a:prstGeom>
          <a:noFill/>
        </p:spPr>
        <p:txBody>
          <a:bodyPr wrap="square" rtlCol="0">
            <a:spAutoFit/>
          </a:bodyPr>
          <a:lstStyle/>
          <a:p>
            <a:r>
              <a:rPr lang="en-US" sz="2800" dirty="0">
                <a:solidFill>
                  <a:srgbClr val="000000"/>
                </a:solidFill>
                <a:latin typeface="Girl Scout Text Book" panose="02020003000000000000" pitchFamily="18" charset="0"/>
              </a:rPr>
              <a:t>Log in to Digital Cookie</a:t>
            </a:r>
            <a:endParaRPr lang="en-US" sz="2800" dirty="0"/>
          </a:p>
        </p:txBody>
      </p:sp>
    </p:spTree>
    <p:extLst>
      <p:ext uri="{BB962C8B-B14F-4D97-AF65-F5344CB8AC3E}">
        <p14:creationId xmlns:p14="http://schemas.microsoft.com/office/powerpoint/2010/main" val="1746717245"/>
      </p:ext>
    </p:extLst>
  </p:cSld>
  <p:clrMapOvr>
    <a:masterClrMapping/>
  </p:clrMapOvr>
  <mc:AlternateContent xmlns:mc="http://schemas.openxmlformats.org/markup-compatibility/2006" xmlns:p14="http://schemas.microsoft.com/office/powerpoint/2010/main">
    <mc:Choice Requires="p14">
      <p:transition spd="med" p14:dur="700" advTm="95327">
        <p:fade/>
      </p:transition>
    </mc:Choice>
    <mc:Fallback xmlns="">
      <p:transition spd="med" advTm="95327">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53E7D8-C4E9-F84E-0B6A-CA323994E77B}"/>
              </a:ext>
            </a:extLst>
          </p:cNvPr>
          <p:cNvSpPr>
            <a:spLocks noGrp="1"/>
          </p:cNvSpPr>
          <p:nvPr>
            <p:ph type="sldNum" sz="quarter" idx="12"/>
          </p:nvPr>
        </p:nvSpPr>
        <p:spPr/>
        <p:txBody>
          <a:bodyPr/>
          <a:lstStyle/>
          <a:p>
            <a:pPr defTabSz="914354"/>
            <a:fld id="{7691CCDB-B024-8747-B233-CAD1CBC7A901}" type="slidenum">
              <a:rPr lang="en-US">
                <a:solidFill>
                  <a:srgbClr val="000000"/>
                </a:solidFill>
              </a:rPr>
              <a:pPr defTabSz="914354"/>
              <a:t>41</a:t>
            </a:fld>
            <a:endParaRPr lang="en-US">
              <a:solidFill>
                <a:srgbClr val="000000"/>
              </a:solidFill>
            </a:endParaRPr>
          </a:p>
        </p:txBody>
      </p:sp>
      <p:sp>
        <p:nvSpPr>
          <p:cNvPr id="4" name="Footer Placeholder 3">
            <a:extLst>
              <a:ext uri="{FF2B5EF4-FFF2-40B4-BE49-F238E27FC236}">
                <a16:creationId xmlns:a16="http://schemas.microsoft.com/office/drawing/2014/main" id="{62099D92-A80C-0ADB-16EB-EED616D8A842}"/>
              </a:ext>
            </a:extLst>
          </p:cNvPr>
          <p:cNvSpPr>
            <a:spLocks noGrp="1"/>
          </p:cNvSpPr>
          <p:nvPr>
            <p:ph type="ftr" sz="quarter" idx="3"/>
          </p:nvPr>
        </p:nvSpPr>
        <p:spPr/>
        <p:txBody>
          <a:bodyPr/>
          <a:lstStyle/>
          <a:p>
            <a:r>
              <a:rPr lang="en-US">
                <a:solidFill>
                  <a:srgbClr val="000000"/>
                </a:solidFill>
                <a:latin typeface="Palatino Linotype"/>
              </a:rPr>
              <a:t>©2021 Girl Scouts of the USA. All Rights Reserved.  Not for public distribution.</a:t>
            </a:r>
          </a:p>
        </p:txBody>
      </p:sp>
      <p:sp>
        <p:nvSpPr>
          <p:cNvPr id="5" name="Title 3">
            <a:extLst>
              <a:ext uri="{FF2B5EF4-FFF2-40B4-BE49-F238E27FC236}">
                <a16:creationId xmlns:a16="http://schemas.microsoft.com/office/drawing/2014/main" id="{4A6226FE-4E23-507C-2F43-255DB63EC143}"/>
              </a:ext>
            </a:extLst>
          </p:cNvPr>
          <p:cNvSpPr txBox="1">
            <a:spLocks/>
          </p:cNvSpPr>
          <p:nvPr/>
        </p:nvSpPr>
        <p:spPr>
          <a:xfrm>
            <a:off x="1" y="260351"/>
            <a:ext cx="10993967" cy="954616"/>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pPr defTabSz="914354"/>
            <a:r>
              <a:rPr lang="en-US" sz="2400" dirty="0">
                <a:solidFill>
                  <a:srgbClr val="000000"/>
                </a:solidFill>
                <a:latin typeface="Girl Scout Text Book" panose="02020003000000000000" pitchFamily="18" charset="0"/>
              </a:rPr>
              <a:t>Setup Your Site</a:t>
            </a:r>
          </a:p>
        </p:txBody>
      </p:sp>
      <p:pic>
        <p:nvPicPr>
          <p:cNvPr id="6" name="Picture 5">
            <a:extLst>
              <a:ext uri="{FF2B5EF4-FFF2-40B4-BE49-F238E27FC236}">
                <a16:creationId xmlns:a16="http://schemas.microsoft.com/office/drawing/2014/main" id="{150E98FF-E0AA-0472-8B08-A1100D645A9A}"/>
              </a:ext>
            </a:extLst>
          </p:cNvPr>
          <p:cNvPicPr>
            <a:picLocks noChangeAspect="1"/>
          </p:cNvPicPr>
          <p:nvPr/>
        </p:nvPicPr>
        <p:blipFill>
          <a:blip r:embed="rId3"/>
          <a:stretch>
            <a:fillRect/>
          </a:stretch>
        </p:blipFill>
        <p:spPr>
          <a:xfrm>
            <a:off x="25400" y="1344052"/>
            <a:ext cx="12141200" cy="1651000"/>
          </a:xfrm>
          <a:prstGeom prst="rect">
            <a:avLst/>
          </a:prstGeom>
          <a:ln>
            <a:solidFill>
              <a:schemeClr val="tx1"/>
            </a:solidFill>
          </a:ln>
        </p:spPr>
      </p:pic>
      <p:grpSp>
        <p:nvGrpSpPr>
          <p:cNvPr id="14" name="Group 13">
            <a:extLst>
              <a:ext uri="{FF2B5EF4-FFF2-40B4-BE49-F238E27FC236}">
                <a16:creationId xmlns:a16="http://schemas.microsoft.com/office/drawing/2014/main" id="{CCBEB91D-3CC6-BC90-40CF-9DF0668F1DCA}"/>
              </a:ext>
            </a:extLst>
          </p:cNvPr>
          <p:cNvGrpSpPr/>
          <p:nvPr/>
        </p:nvGrpSpPr>
        <p:grpSpPr>
          <a:xfrm>
            <a:off x="8661581" y="228055"/>
            <a:ext cx="2621764" cy="1790156"/>
            <a:chOff x="236588" y="65684"/>
            <a:chExt cx="714742" cy="1113481"/>
          </a:xfrm>
        </p:grpSpPr>
        <p:sp>
          <p:nvSpPr>
            <p:cNvPr id="15" name="Down Arrow 56">
              <a:extLst>
                <a:ext uri="{FF2B5EF4-FFF2-40B4-BE49-F238E27FC236}">
                  <a16:creationId xmlns:a16="http://schemas.microsoft.com/office/drawing/2014/main" id="{9F30DCF3-082E-6447-B7F2-7DCB8CC879FA}"/>
                </a:ext>
              </a:extLst>
            </p:cNvPr>
            <p:cNvSpPr/>
            <p:nvPr/>
          </p:nvSpPr>
          <p:spPr>
            <a:xfrm>
              <a:off x="492048" y="152240"/>
              <a:ext cx="125575" cy="1026925"/>
            </a:xfrm>
            <a:prstGeom prst="downArrow">
              <a:avLst/>
            </a:prstGeom>
            <a:solidFill>
              <a:srgbClr val="FFC00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351"/>
            </a:p>
          </p:txBody>
        </p:sp>
        <p:sp>
          <p:nvSpPr>
            <p:cNvPr id="16" name="Rectangle 15">
              <a:extLst>
                <a:ext uri="{FF2B5EF4-FFF2-40B4-BE49-F238E27FC236}">
                  <a16:creationId xmlns:a16="http://schemas.microsoft.com/office/drawing/2014/main" id="{964BCF39-1BEE-CD25-A223-5888A0FF8D9C}"/>
                </a:ext>
              </a:extLst>
            </p:cNvPr>
            <p:cNvSpPr/>
            <p:nvPr/>
          </p:nvSpPr>
          <p:spPr>
            <a:xfrm>
              <a:off x="236588" y="65684"/>
              <a:ext cx="714742" cy="510877"/>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dirty="0">
                  <a:solidFill>
                    <a:srgbClr val="000000"/>
                  </a:solidFill>
                  <a:latin typeface="Girl Scout Display Light" panose="02020003000000000000" pitchFamily="18" charset="0"/>
                  <a:ea typeface="MS Mincho" panose="02020609040205080304" pitchFamily="49" charset="-128"/>
                  <a:cs typeface="Arial" panose="020B0604020202020204" pitchFamily="34" charset="0"/>
                </a:rPr>
                <a:t>Have multiple Girl Scouts? Easily switch between each site here. </a:t>
              </a:r>
            </a:p>
          </p:txBody>
        </p:sp>
      </p:grpSp>
      <p:pic>
        <p:nvPicPr>
          <p:cNvPr id="18" name="Picture 17">
            <a:extLst>
              <a:ext uri="{FF2B5EF4-FFF2-40B4-BE49-F238E27FC236}">
                <a16:creationId xmlns:a16="http://schemas.microsoft.com/office/drawing/2014/main" id="{CF9BA423-96A6-84DD-9675-8EB9A75891F9}"/>
              </a:ext>
            </a:extLst>
          </p:cNvPr>
          <p:cNvPicPr>
            <a:picLocks noChangeAspect="1"/>
          </p:cNvPicPr>
          <p:nvPr/>
        </p:nvPicPr>
        <p:blipFill>
          <a:blip r:embed="rId4"/>
          <a:stretch>
            <a:fillRect/>
          </a:stretch>
        </p:blipFill>
        <p:spPr>
          <a:xfrm>
            <a:off x="7074606" y="3412650"/>
            <a:ext cx="4919980" cy="2926708"/>
          </a:xfrm>
          <a:prstGeom prst="rect">
            <a:avLst/>
          </a:prstGeom>
          <a:ln>
            <a:solidFill>
              <a:schemeClr val="tx1"/>
            </a:solidFill>
          </a:ln>
        </p:spPr>
      </p:pic>
      <p:sp>
        <p:nvSpPr>
          <p:cNvPr id="23" name="Title 4">
            <a:extLst>
              <a:ext uri="{FF2B5EF4-FFF2-40B4-BE49-F238E27FC236}">
                <a16:creationId xmlns:a16="http://schemas.microsoft.com/office/drawing/2014/main" id="{60475598-E929-E4B6-382C-B82C30DE2063}"/>
              </a:ext>
            </a:extLst>
          </p:cNvPr>
          <p:cNvSpPr txBox="1">
            <a:spLocks/>
          </p:cNvSpPr>
          <p:nvPr/>
        </p:nvSpPr>
        <p:spPr>
          <a:xfrm>
            <a:off x="332979" y="3717548"/>
            <a:ext cx="6677519" cy="8083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Girl Scout Display Light" panose="02020003000000000000" pitchFamily="18" charset="0"/>
              </a:rPr>
              <a:t>Four sections to set up the site</a:t>
            </a:r>
          </a:p>
        </p:txBody>
      </p:sp>
      <p:sp>
        <p:nvSpPr>
          <p:cNvPr id="24" name="Content Placeholder 5">
            <a:extLst>
              <a:ext uri="{FF2B5EF4-FFF2-40B4-BE49-F238E27FC236}">
                <a16:creationId xmlns:a16="http://schemas.microsoft.com/office/drawing/2014/main" id="{C7AC50B0-03E4-AF8B-5A54-5843B2DA4547}"/>
              </a:ext>
            </a:extLst>
          </p:cNvPr>
          <p:cNvSpPr txBox="1">
            <a:spLocks/>
          </p:cNvSpPr>
          <p:nvPr/>
        </p:nvSpPr>
        <p:spPr>
          <a:xfrm>
            <a:off x="672171" y="4203959"/>
            <a:ext cx="6677519" cy="1601393"/>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189" indent="-457189" algn="l">
              <a:buFont typeface="+mj-lt"/>
              <a:buAutoNum type="arabicPeriod"/>
            </a:pPr>
            <a:r>
              <a:rPr lang="en-US" sz="2400" dirty="0">
                <a:solidFill>
                  <a:srgbClr val="000000"/>
                </a:solidFill>
                <a:latin typeface="Girl Scout Display Light" panose="02020003000000000000" pitchFamily="18" charset="0"/>
                <a:ea typeface="MS Mincho" panose="02020609040205080304" pitchFamily="49" charset="-128"/>
                <a:cs typeface="Times New Roman" panose="02020603050405020304" pitchFamily="18" charset="0"/>
              </a:rPr>
              <a:t>Goal Setting: Set My Sales Target</a:t>
            </a:r>
            <a:endParaRPr lang="en-US" sz="2400" dirty="0">
              <a:latin typeface="Girl Scout Display Light" panose="02020003000000000000" pitchFamily="18" charset="0"/>
              <a:ea typeface="MS Mincho" panose="02020609040205080304" pitchFamily="49" charset="-128"/>
              <a:cs typeface="Times New Roman" panose="02020603050405020304" pitchFamily="18" charset="0"/>
            </a:endParaRPr>
          </a:p>
          <a:p>
            <a:pPr marL="457189" indent="-457189" algn="l">
              <a:buFont typeface="+mj-lt"/>
              <a:buAutoNum type="arabicPeriod"/>
            </a:pPr>
            <a:r>
              <a:rPr lang="en-US" sz="2400" dirty="0">
                <a:solidFill>
                  <a:srgbClr val="000000"/>
                </a:solidFill>
                <a:latin typeface="Girl Scout Display Light" panose="02020003000000000000" pitchFamily="18" charset="0"/>
                <a:ea typeface="MS Mincho" panose="02020609040205080304" pitchFamily="49" charset="-128"/>
                <a:cs typeface="Times New Roman" panose="02020603050405020304" pitchFamily="18" charset="0"/>
              </a:rPr>
              <a:t>My Cookie Story</a:t>
            </a:r>
            <a:endParaRPr lang="en-US" sz="2400" dirty="0">
              <a:latin typeface="Girl Scout Display Light" panose="02020003000000000000" pitchFamily="18" charset="0"/>
              <a:ea typeface="MS Mincho" panose="02020609040205080304" pitchFamily="49" charset="-128"/>
              <a:cs typeface="Times New Roman" panose="02020603050405020304" pitchFamily="18" charset="0"/>
            </a:endParaRPr>
          </a:p>
          <a:p>
            <a:pPr marL="457189" indent="-457189" algn="l">
              <a:buFont typeface="+mj-lt"/>
              <a:buAutoNum type="arabicPeriod"/>
            </a:pPr>
            <a:r>
              <a:rPr lang="en-US" sz="2400" dirty="0">
                <a:solidFill>
                  <a:srgbClr val="000000"/>
                </a:solidFill>
                <a:latin typeface="Girl Scout Display Light" panose="02020003000000000000" pitchFamily="18" charset="0"/>
                <a:ea typeface="MS Mincho" panose="02020609040205080304" pitchFamily="49" charset="-128"/>
                <a:cs typeface="Times New Roman" panose="02020603050405020304" pitchFamily="18" charset="0"/>
              </a:rPr>
              <a:t>Photo/Video Upload</a:t>
            </a:r>
            <a:endParaRPr lang="en-US" sz="2400" dirty="0">
              <a:latin typeface="Girl Scout Display Light" panose="02020003000000000000" pitchFamily="18" charset="0"/>
              <a:ea typeface="MS Mincho" panose="02020609040205080304" pitchFamily="49" charset="-128"/>
              <a:cs typeface="Times New Roman" panose="02020603050405020304" pitchFamily="18" charset="0"/>
            </a:endParaRPr>
          </a:p>
          <a:p>
            <a:pPr marL="457189" indent="-457189" algn="l">
              <a:buFont typeface="+mj-lt"/>
              <a:buAutoNum type="arabicPeriod"/>
            </a:pPr>
            <a:r>
              <a:rPr lang="en-US" sz="2400" dirty="0">
                <a:solidFill>
                  <a:srgbClr val="000000"/>
                </a:solidFill>
                <a:latin typeface="Girl Scout Display Light" panose="02020003000000000000" pitchFamily="18" charset="0"/>
                <a:ea typeface="MS Mincho" panose="02020609040205080304" pitchFamily="49" charset="-128"/>
                <a:cs typeface="Times New Roman" panose="02020603050405020304" pitchFamily="18" charset="0"/>
              </a:rPr>
              <a:t>Preview and Publish Your Site</a:t>
            </a:r>
            <a:endParaRPr lang="en-US" sz="2400" dirty="0">
              <a:latin typeface="Girl Scout Display Light" panose="02020003000000000000" pitchFamily="18" charset="0"/>
            </a:endParaRPr>
          </a:p>
        </p:txBody>
      </p:sp>
    </p:spTree>
    <p:extLst>
      <p:ext uri="{BB962C8B-B14F-4D97-AF65-F5344CB8AC3E}">
        <p14:creationId xmlns:p14="http://schemas.microsoft.com/office/powerpoint/2010/main" val="1681763232"/>
      </p:ext>
    </p:extLst>
  </p:cSld>
  <p:clrMapOvr>
    <a:masterClrMapping/>
  </p:clrMapOvr>
  <mc:AlternateContent xmlns:mc="http://schemas.openxmlformats.org/markup-compatibility/2006" xmlns:p14="http://schemas.microsoft.com/office/powerpoint/2010/main">
    <mc:Choice Requires="p14">
      <p:transition spd="med" p14:dur="700" advTm="42734">
        <p:fade/>
      </p:transition>
    </mc:Choice>
    <mc:Fallback xmlns="">
      <p:transition spd="med" advTm="42734">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53E7D8-C4E9-F84E-0B6A-CA323994E77B}"/>
              </a:ext>
            </a:extLst>
          </p:cNvPr>
          <p:cNvSpPr>
            <a:spLocks noGrp="1"/>
          </p:cNvSpPr>
          <p:nvPr>
            <p:ph type="sldNum" sz="quarter" idx="12"/>
          </p:nvPr>
        </p:nvSpPr>
        <p:spPr/>
        <p:txBody>
          <a:bodyPr/>
          <a:lstStyle/>
          <a:p>
            <a:pPr defTabSz="914354"/>
            <a:fld id="{7691CCDB-B024-8747-B233-CAD1CBC7A901}" type="slidenum">
              <a:rPr lang="en-US">
                <a:solidFill>
                  <a:srgbClr val="000000"/>
                </a:solidFill>
              </a:rPr>
              <a:pPr defTabSz="914354"/>
              <a:t>42</a:t>
            </a:fld>
            <a:endParaRPr lang="en-US">
              <a:solidFill>
                <a:srgbClr val="000000"/>
              </a:solidFill>
            </a:endParaRPr>
          </a:p>
        </p:txBody>
      </p:sp>
      <p:sp>
        <p:nvSpPr>
          <p:cNvPr id="4" name="Footer Placeholder 3">
            <a:extLst>
              <a:ext uri="{FF2B5EF4-FFF2-40B4-BE49-F238E27FC236}">
                <a16:creationId xmlns:a16="http://schemas.microsoft.com/office/drawing/2014/main" id="{62099D92-A80C-0ADB-16EB-EED616D8A842}"/>
              </a:ext>
            </a:extLst>
          </p:cNvPr>
          <p:cNvSpPr>
            <a:spLocks noGrp="1"/>
          </p:cNvSpPr>
          <p:nvPr>
            <p:ph type="ftr" sz="quarter" idx="3"/>
          </p:nvPr>
        </p:nvSpPr>
        <p:spPr/>
        <p:txBody>
          <a:bodyPr/>
          <a:lstStyle/>
          <a:p>
            <a:r>
              <a:rPr lang="en-US">
                <a:solidFill>
                  <a:srgbClr val="000000"/>
                </a:solidFill>
                <a:latin typeface="Palatino Linotype"/>
              </a:rPr>
              <a:t>©2021 Girl Scouts of the USA. All Rights Reserved.  Not for public distribution.</a:t>
            </a:r>
          </a:p>
        </p:txBody>
      </p:sp>
      <p:sp>
        <p:nvSpPr>
          <p:cNvPr id="5" name="Title 3">
            <a:extLst>
              <a:ext uri="{FF2B5EF4-FFF2-40B4-BE49-F238E27FC236}">
                <a16:creationId xmlns:a16="http://schemas.microsoft.com/office/drawing/2014/main" id="{4A6226FE-4E23-507C-2F43-255DB63EC143}"/>
              </a:ext>
            </a:extLst>
          </p:cNvPr>
          <p:cNvSpPr txBox="1">
            <a:spLocks/>
          </p:cNvSpPr>
          <p:nvPr/>
        </p:nvSpPr>
        <p:spPr>
          <a:xfrm>
            <a:off x="1" y="260351"/>
            <a:ext cx="10993967" cy="954616"/>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pPr defTabSz="914354"/>
            <a:r>
              <a:rPr lang="en-US" sz="2400" dirty="0">
                <a:solidFill>
                  <a:srgbClr val="000000"/>
                </a:solidFill>
                <a:latin typeface="Girl Scout Text Book" panose="02020003000000000000" pitchFamily="18" charset="0"/>
              </a:rPr>
              <a:t>1. Setting your Sales Goal</a:t>
            </a:r>
          </a:p>
        </p:txBody>
      </p:sp>
      <p:grpSp>
        <p:nvGrpSpPr>
          <p:cNvPr id="3" name="Group 2">
            <a:extLst>
              <a:ext uri="{FF2B5EF4-FFF2-40B4-BE49-F238E27FC236}">
                <a16:creationId xmlns:a16="http://schemas.microsoft.com/office/drawing/2014/main" id="{8C38EBB5-3DA6-D88A-B1EA-426FE7CA512F}"/>
              </a:ext>
            </a:extLst>
          </p:cNvPr>
          <p:cNvGrpSpPr/>
          <p:nvPr/>
        </p:nvGrpSpPr>
        <p:grpSpPr>
          <a:xfrm>
            <a:off x="1198032" y="899385"/>
            <a:ext cx="9315258" cy="5456965"/>
            <a:chOff x="3058838" y="839648"/>
            <a:chExt cx="5727410" cy="3432473"/>
          </a:xfrm>
        </p:grpSpPr>
        <p:pic>
          <p:nvPicPr>
            <p:cNvPr id="7" name="Picture 6" descr="Graphical user interface, text, application, email&#10;&#10;Description automatically generated">
              <a:extLst>
                <a:ext uri="{FF2B5EF4-FFF2-40B4-BE49-F238E27FC236}">
                  <a16:creationId xmlns:a16="http://schemas.microsoft.com/office/drawing/2014/main" id="{0A0B602C-1A9B-C3DD-7622-D89EB31AC5AC}"/>
                </a:ext>
              </a:extLst>
            </p:cNvPr>
            <p:cNvPicPr>
              <a:picLocks noChangeAspect="1"/>
            </p:cNvPicPr>
            <p:nvPr/>
          </p:nvPicPr>
          <p:blipFill rotWithShape="1">
            <a:blip r:embed="rId3"/>
            <a:srcRect b="23768"/>
            <a:stretch/>
          </p:blipFill>
          <p:spPr bwMode="auto">
            <a:xfrm>
              <a:off x="3325496" y="839648"/>
              <a:ext cx="5460752" cy="3432473"/>
            </a:xfrm>
            <a:prstGeom prst="rect">
              <a:avLst/>
            </a:prstGeom>
            <a:ln>
              <a:solidFill>
                <a:schemeClr val="accent1"/>
              </a:solid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F16C370B-F3D7-4991-8F1F-758D7CEC7762}"/>
                </a:ext>
              </a:extLst>
            </p:cNvPr>
            <p:cNvGrpSpPr/>
            <p:nvPr/>
          </p:nvGrpSpPr>
          <p:grpSpPr>
            <a:xfrm>
              <a:off x="3520483" y="1718858"/>
              <a:ext cx="658495" cy="273050"/>
              <a:chOff x="4281011" y="2431097"/>
              <a:chExt cx="658495" cy="273050"/>
            </a:xfrm>
          </p:grpSpPr>
          <p:sp>
            <p:nvSpPr>
              <p:cNvPr id="22" name="Rectangle 21">
                <a:extLst>
                  <a:ext uri="{FF2B5EF4-FFF2-40B4-BE49-F238E27FC236}">
                    <a16:creationId xmlns:a16="http://schemas.microsoft.com/office/drawing/2014/main" id="{775B4FB4-F9A1-1E36-7750-B49F903861F1}"/>
                  </a:ext>
                </a:extLst>
              </p:cNvPr>
              <p:cNvSpPr/>
              <p:nvPr/>
            </p:nvSpPr>
            <p:spPr>
              <a:xfrm>
                <a:off x="4281011" y="2431097"/>
                <a:ext cx="369570" cy="27305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1</a:t>
                </a:r>
                <a:endParaRPr lang="en-US" sz="1600">
                  <a:latin typeface="Palatino"/>
                  <a:ea typeface="MS Mincho" panose="02020609040205080304" pitchFamily="49" charset="-128"/>
                  <a:cs typeface="Times New Roman" panose="02020603050405020304" pitchFamily="18" charset="0"/>
                </a:endParaRPr>
              </a:p>
            </p:txBody>
          </p:sp>
          <p:sp>
            <p:nvSpPr>
              <p:cNvPr id="25" name="Arrow: Down 24">
                <a:extLst>
                  <a:ext uri="{FF2B5EF4-FFF2-40B4-BE49-F238E27FC236}">
                    <a16:creationId xmlns:a16="http://schemas.microsoft.com/office/drawing/2014/main" id="{4E86C467-40F7-18C5-8550-BA3FDB9C1630}"/>
                  </a:ext>
                </a:extLst>
              </p:cNvPr>
              <p:cNvSpPr/>
              <p:nvPr/>
            </p:nvSpPr>
            <p:spPr>
              <a:xfrm rot="16200000">
                <a:off x="4725193" y="2426335"/>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grpSp>
          <p:nvGrpSpPr>
            <p:cNvPr id="9" name="Group 8">
              <a:extLst>
                <a:ext uri="{FF2B5EF4-FFF2-40B4-BE49-F238E27FC236}">
                  <a16:creationId xmlns:a16="http://schemas.microsoft.com/office/drawing/2014/main" id="{66A95459-94DE-406C-D442-003C0BE368BB}"/>
                </a:ext>
              </a:extLst>
            </p:cNvPr>
            <p:cNvGrpSpPr/>
            <p:nvPr/>
          </p:nvGrpSpPr>
          <p:grpSpPr>
            <a:xfrm>
              <a:off x="6257061" y="1347383"/>
              <a:ext cx="369570" cy="371475"/>
              <a:chOff x="4387215" y="2386013"/>
              <a:chExt cx="369570" cy="371475"/>
            </a:xfrm>
          </p:grpSpPr>
          <p:sp>
            <p:nvSpPr>
              <p:cNvPr id="20" name="Arrow: Down 19">
                <a:extLst>
                  <a:ext uri="{FF2B5EF4-FFF2-40B4-BE49-F238E27FC236}">
                    <a16:creationId xmlns:a16="http://schemas.microsoft.com/office/drawing/2014/main" id="{32185761-C7EA-8089-6FDA-437C5E1DD226}"/>
                  </a:ext>
                </a:extLst>
              </p:cNvPr>
              <p:cNvSpPr/>
              <p:nvPr/>
            </p:nvSpPr>
            <p:spPr>
              <a:xfrm>
                <a:off x="4525010" y="2466658"/>
                <a:ext cx="116840"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21" name="Rectangle 20">
                <a:extLst>
                  <a:ext uri="{FF2B5EF4-FFF2-40B4-BE49-F238E27FC236}">
                    <a16:creationId xmlns:a16="http://schemas.microsoft.com/office/drawing/2014/main" id="{FC9409D2-8B20-10CC-C749-44268B841748}"/>
                  </a:ext>
                </a:extLst>
              </p:cNvPr>
              <p:cNvSpPr/>
              <p:nvPr/>
            </p:nvSpPr>
            <p:spPr>
              <a:xfrm>
                <a:off x="4387215" y="2386013"/>
                <a:ext cx="369570" cy="29718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2</a:t>
                </a:r>
                <a:endParaRPr lang="en-US" sz="1600">
                  <a:latin typeface="Palatino"/>
                  <a:ea typeface="MS Mincho" panose="02020609040205080304" pitchFamily="49" charset="-128"/>
                  <a:cs typeface="Times New Roman" panose="02020603050405020304" pitchFamily="18" charset="0"/>
                </a:endParaRPr>
              </a:p>
            </p:txBody>
          </p:sp>
        </p:grpSp>
        <p:grpSp>
          <p:nvGrpSpPr>
            <p:cNvPr id="10" name="Group 9">
              <a:extLst>
                <a:ext uri="{FF2B5EF4-FFF2-40B4-BE49-F238E27FC236}">
                  <a16:creationId xmlns:a16="http://schemas.microsoft.com/office/drawing/2014/main" id="{0C4736EE-D3D0-4C1F-7064-09C34EAEB390}"/>
                </a:ext>
              </a:extLst>
            </p:cNvPr>
            <p:cNvGrpSpPr/>
            <p:nvPr/>
          </p:nvGrpSpPr>
          <p:grpSpPr>
            <a:xfrm>
              <a:off x="7863911" y="1928409"/>
              <a:ext cx="711200" cy="297180"/>
              <a:chOff x="4143693" y="2408873"/>
              <a:chExt cx="711200" cy="297180"/>
            </a:xfrm>
          </p:grpSpPr>
          <p:sp>
            <p:nvSpPr>
              <p:cNvPr id="17" name="Rectangle 16">
                <a:extLst>
                  <a:ext uri="{FF2B5EF4-FFF2-40B4-BE49-F238E27FC236}">
                    <a16:creationId xmlns:a16="http://schemas.microsoft.com/office/drawing/2014/main" id="{BEBD413E-AE01-AE20-027A-F601A6CE9FB0}"/>
                  </a:ext>
                </a:extLst>
              </p:cNvPr>
              <p:cNvSpPr/>
              <p:nvPr/>
            </p:nvSpPr>
            <p:spPr>
              <a:xfrm>
                <a:off x="4485323" y="2408873"/>
                <a:ext cx="369570" cy="29718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3</a:t>
                </a:r>
                <a:endParaRPr lang="en-US" sz="1600">
                  <a:latin typeface="Palatino"/>
                  <a:ea typeface="MS Mincho" panose="02020609040205080304" pitchFamily="49" charset="-128"/>
                  <a:cs typeface="Times New Roman" panose="02020603050405020304" pitchFamily="18" charset="0"/>
                </a:endParaRPr>
              </a:p>
            </p:txBody>
          </p:sp>
          <p:sp>
            <p:nvSpPr>
              <p:cNvPr id="19" name="Arrow: Down 18">
                <a:extLst>
                  <a:ext uri="{FF2B5EF4-FFF2-40B4-BE49-F238E27FC236}">
                    <a16:creationId xmlns:a16="http://schemas.microsoft.com/office/drawing/2014/main" id="{C1039B63-F41A-395A-3AD6-2F005D072842}"/>
                  </a:ext>
                </a:extLst>
              </p:cNvPr>
              <p:cNvSpPr/>
              <p:nvPr/>
            </p:nvSpPr>
            <p:spPr>
              <a:xfrm rot="5400000">
                <a:off x="4289108" y="2364423"/>
                <a:ext cx="123825" cy="414655"/>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grpSp>
          <p:nvGrpSpPr>
            <p:cNvPr id="11" name="Group 10">
              <a:extLst>
                <a:ext uri="{FF2B5EF4-FFF2-40B4-BE49-F238E27FC236}">
                  <a16:creationId xmlns:a16="http://schemas.microsoft.com/office/drawing/2014/main" id="{53E8AA9B-3943-43AA-9532-ED359373CF6A}"/>
                </a:ext>
              </a:extLst>
            </p:cNvPr>
            <p:cNvGrpSpPr/>
            <p:nvPr/>
          </p:nvGrpSpPr>
          <p:grpSpPr>
            <a:xfrm>
              <a:off x="3058838" y="3313202"/>
              <a:ext cx="646430" cy="297180"/>
              <a:chOff x="4287044" y="2443004"/>
              <a:chExt cx="646430" cy="297180"/>
            </a:xfrm>
          </p:grpSpPr>
          <p:sp>
            <p:nvSpPr>
              <p:cNvPr id="12" name="Rectangle 11">
                <a:extLst>
                  <a:ext uri="{FF2B5EF4-FFF2-40B4-BE49-F238E27FC236}">
                    <a16:creationId xmlns:a16="http://schemas.microsoft.com/office/drawing/2014/main" id="{0DA33097-0C03-E44D-69EE-172C563BF46F}"/>
                  </a:ext>
                </a:extLst>
              </p:cNvPr>
              <p:cNvSpPr/>
              <p:nvPr/>
            </p:nvSpPr>
            <p:spPr>
              <a:xfrm>
                <a:off x="4287044" y="2443004"/>
                <a:ext cx="369570" cy="29718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4</a:t>
                </a:r>
                <a:endParaRPr lang="en-US" sz="1600">
                  <a:latin typeface="Palatino"/>
                  <a:ea typeface="MS Mincho" panose="02020609040205080304" pitchFamily="49" charset="-128"/>
                  <a:cs typeface="Times New Roman" panose="02020603050405020304" pitchFamily="18" charset="0"/>
                </a:endParaRPr>
              </a:p>
            </p:txBody>
          </p:sp>
          <p:sp>
            <p:nvSpPr>
              <p:cNvPr id="13" name="Arrow: Down 12">
                <a:extLst>
                  <a:ext uri="{FF2B5EF4-FFF2-40B4-BE49-F238E27FC236}">
                    <a16:creationId xmlns:a16="http://schemas.microsoft.com/office/drawing/2014/main" id="{B5983128-E4C9-1E56-5A00-513F1B01F23E}"/>
                  </a:ext>
                </a:extLst>
              </p:cNvPr>
              <p:cNvSpPr/>
              <p:nvPr/>
            </p:nvSpPr>
            <p:spPr>
              <a:xfrm rot="16200000">
                <a:off x="4719161" y="2403317"/>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grpSp>
    </p:spTree>
    <p:extLst>
      <p:ext uri="{BB962C8B-B14F-4D97-AF65-F5344CB8AC3E}">
        <p14:creationId xmlns:p14="http://schemas.microsoft.com/office/powerpoint/2010/main" val="301497911"/>
      </p:ext>
    </p:extLst>
  </p:cSld>
  <p:clrMapOvr>
    <a:masterClrMapping/>
  </p:clrMapOvr>
  <mc:AlternateContent xmlns:mc="http://schemas.openxmlformats.org/markup-compatibility/2006" xmlns:p14="http://schemas.microsoft.com/office/powerpoint/2010/main">
    <mc:Choice Requires="p14">
      <p:transition spd="med" p14:dur="700" advTm="14893">
        <p:fade/>
      </p:transition>
    </mc:Choice>
    <mc:Fallback xmlns="">
      <p:transition spd="med" advTm="14893">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53E7D8-C4E9-F84E-0B6A-CA323994E77B}"/>
              </a:ext>
            </a:extLst>
          </p:cNvPr>
          <p:cNvSpPr>
            <a:spLocks noGrp="1"/>
          </p:cNvSpPr>
          <p:nvPr>
            <p:ph type="sldNum" sz="quarter" idx="12"/>
          </p:nvPr>
        </p:nvSpPr>
        <p:spPr/>
        <p:txBody>
          <a:bodyPr/>
          <a:lstStyle/>
          <a:p>
            <a:pPr defTabSz="914354"/>
            <a:fld id="{7691CCDB-B024-8747-B233-CAD1CBC7A901}" type="slidenum">
              <a:rPr lang="en-US">
                <a:solidFill>
                  <a:srgbClr val="000000"/>
                </a:solidFill>
              </a:rPr>
              <a:pPr defTabSz="914354"/>
              <a:t>43</a:t>
            </a:fld>
            <a:endParaRPr lang="en-US">
              <a:solidFill>
                <a:srgbClr val="000000"/>
              </a:solidFill>
            </a:endParaRPr>
          </a:p>
        </p:txBody>
      </p:sp>
      <p:sp>
        <p:nvSpPr>
          <p:cNvPr id="4" name="Footer Placeholder 3">
            <a:extLst>
              <a:ext uri="{FF2B5EF4-FFF2-40B4-BE49-F238E27FC236}">
                <a16:creationId xmlns:a16="http://schemas.microsoft.com/office/drawing/2014/main" id="{62099D92-A80C-0ADB-16EB-EED616D8A842}"/>
              </a:ext>
            </a:extLst>
          </p:cNvPr>
          <p:cNvSpPr>
            <a:spLocks noGrp="1"/>
          </p:cNvSpPr>
          <p:nvPr>
            <p:ph type="ftr" sz="quarter" idx="3"/>
          </p:nvPr>
        </p:nvSpPr>
        <p:spPr/>
        <p:txBody>
          <a:bodyPr/>
          <a:lstStyle/>
          <a:p>
            <a:r>
              <a:rPr lang="en-US">
                <a:solidFill>
                  <a:srgbClr val="000000"/>
                </a:solidFill>
                <a:latin typeface="Palatino Linotype"/>
              </a:rPr>
              <a:t>©2021 Girl Scouts of the USA. All Rights Reserved.  Not for public distribution.</a:t>
            </a:r>
          </a:p>
        </p:txBody>
      </p:sp>
      <p:sp>
        <p:nvSpPr>
          <p:cNvPr id="5" name="Title 3">
            <a:extLst>
              <a:ext uri="{FF2B5EF4-FFF2-40B4-BE49-F238E27FC236}">
                <a16:creationId xmlns:a16="http://schemas.microsoft.com/office/drawing/2014/main" id="{4A6226FE-4E23-507C-2F43-255DB63EC143}"/>
              </a:ext>
            </a:extLst>
          </p:cNvPr>
          <p:cNvSpPr txBox="1">
            <a:spLocks/>
          </p:cNvSpPr>
          <p:nvPr/>
        </p:nvSpPr>
        <p:spPr>
          <a:xfrm>
            <a:off x="1" y="260351"/>
            <a:ext cx="10993967" cy="954616"/>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pPr defTabSz="914354"/>
            <a:r>
              <a:rPr lang="en-US" sz="2400" dirty="0">
                <a:solidFill>
                  <a:srgbClr val="000000"/>
                </a:solidFill>
                <a:latin typeface="Girl Scout Text Book" panose="02020003000000000000" pitchFamily="18" charset="0"/>
              </a:rPr>
              <a:t>2. Write My Cookie Story</a:t>
            </a:r>
          </a:p>
        </p:txBody>
      </p:sp>
      <p:grpSp>
        <p:nvGrpSpPr>
          <p:cNvPr id="6" name="Group 5">
            <a:extLst>
              <a:ext uri="{FF2B5EF4-FFF2-40B4-BE49-F238E27FC236}">
                <a16:creationId xmlns:a16="http://schemas.microsoft.com/office/drawing/2014/main" id="{270EE4B5-0C47-F53C-DBFD-C88DAB34227B}"/>
              </a:ext>
            </a:extLst>
          </p:cNvPr>
          <p:cNvGrpSpPr/>
          <p:nvPr/>
        </p:nvGrpSpPr>
        <p:grpSpPr>
          <a:xfrm>
            <a:off x="1040189" y="1199764"/>
            <a:ext cx="10313611" cy="4875590"/>
            <a:chOff x="3046376" y="1409700"/>
            <a:chExt cx="5971361" cy="2324100"/>
          </a:xfrm>
        </p:grpSpPr>
        <p:pic>
          <p:nvPicPr>
            <p:cNvPr id="14" name="Picture 13">
              <a:extLst>
                <a:ext uri="{FF2B5EF4-FFF2-40B4-BE49-F238E27FC236}">
                  <a16:creationId xmlns:a16="http://schemas.microsoft.com/office/drawing/2014/main" id="{6EBC2DEA-42A0-DCBD-71AE-A5DDE4019A8B}"/>
                </a:ext>
              </a:extLst>
            </p:cNvPr>
            <p:cNvPicPr>
              <a:picLocks noChangeAspect="1"/>
            </p:cNvPicPr>
            <p:nvPr/>
          </p:nvPicPr>
          <p:blipFill>
            <a:blip r:embed="rId3"/>
            <a:stretch>
              <a:fillRect/>
            </a:stretch>
          </p:blipFill>
          <p:spPr>
            <a:xfrm>
              <a:off x="3142082" y="1409700"/>
              <a:ext cx="5875655" cy="2324100"/>
            </a:xfrm>
            <a:prstGeom prst="rect">
              <a:avLst/>
            </a:prstGeom>
            <a:ln>
              <a:solidFill>
                <a:schemeClr val="accent1"/>
              </a:solidFill>
            </a:ln>
          </p:spPr>
        </p:pic>
        <p:sp>
          <p:nvSpPr>
            <p:cNvPr id="15" name="Rectangle 14">
              <a:extLst>
                <a:ext uri="{FF2B5EF4-FFF2-40B4-BE49-F238E27FC236}">
                  <a16:creationId xmlns:a16="http://schemas.microsoft.com/office/drawing/2014/main" id="{CD65D3C3-06D1-E199-A28C-6D7C6DB22484}"/>
                </a:ext>
              </a:extLst>
            </p:cNvPr>
            <p:cNvSpPr/>
            <p:nvPr/>
          </p:nvSpPr>
          <p:spPr>
            <a:xfrm>
              <a:off x="3046376" y="2291316"/>
              <a:ext cx="344170" cy="36576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1</a:t>
              </a:r>
              <a:endParaRPr lang="en-US" sz="1600">
                <a:ea typeface="MS Mincho" panose="02020609040205080304" pitchFamily="49" charset="-128"/>
                <a:cs typeface="Times New Roman" panose="02020603050405020304" pitchFamily="18" charset="0"/>
              </a:endParaRPr>
            </a:p>
          </p:txBody>
        </p:sp>
        <p:sp>
          <p:nvSpPr>
            <p:cNvPr id="16" name="Right Arrow 224">
              <a:extLst>
                <a:ext uri="{FF2B5EF4-FFF2-40B4-BE49-F238E27FC236}">
                  <a16:creationId xmlns:a16="http://schemas.microsoft.com/office/drawing/2014/main" id="{C551E568-E16A-8AAC-66B1-AC370D056CF7}"/>
                </a:ext>
              </a:extLst>
            </p:cNvPr>
            <p:cNvSpPr/>
            <p:nvPr/>
          </p:nvSpPr>
          <p:spPr>
            <a:xfrm flipV="1">
              <a:off x="5761967" y="3074748"/>
              <a:ext cx="320314" cy="136128"/>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8" name="Right Arrow 225">
              <a:extLst>
                <a:ext uri="{FF2B5EF4-FFF2-40B4-BE49-F238E27FC236}">
                  <a16:creationId xmlns:a16="http://schemas.microsoft.com/office/drawing/2014/main" id="{2E184D29-8336-90FD-FA02-26B848965D3C}"/>
                </a:ext>
              </a:extLst>
            </p:cNvPr>
            <p:cNvSpPr/>
            <p:nvPr/>
          </p:nvSpPr>
          <p:spPr>
            <a:xfrm flipV="1">
              <a:off x="3275925" y="2375521"/>
              <a:ext cx="407422" cy="197350"/>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23" name="Right Arrow 226">
              <a:extLst>
                <a:ext uri="{FF2B5EF4-FFF2-40B4-BE49-F238E27FC236}">
                  <a16:creationId xmlns:a16="http://schemas.microsoft.com/office/drawing/2014/main" id="{377EF312-4492-BF38-9639-2B36EF6BCDA6}"/>
                </a:ext>
              </a:extLst>
            </p:cNvPr>
            <p:cNvSpPr/>
            <p:nvPr/>
          </p:nvSpPr>
          <p:spPr>
            <a:xfrm rot="10800000" flipV="1">
              <a:off x="8066839" y="2434590"/>
              <a:ext cx="407422" cy="273547"/>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24" name="Rectangle 23">
              <a:extLst>
                <a:ext uri="{FF2B5EF4-FFF2-40B4-BE49-F238E27FC236}">
                  <a16:creationId xmlns:a16="http://schemas.microsoft.com/office/drawing/2014/main" id="{6C51497A-3A49-8536-7E1C-F933FDB40EDF}"/>
                </a:ext>
              </a:extLst>
            </p:cNvPr>
            <p:cNvSpPr/>
            <p:nvPr/>
          </p:nvSpPr>
          <p:spPr>
            <a:xfrm>
              <a:off x="8392435" y="2427138"/>
              <a:ext cx="264160" cy="291465"/>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2</a:t>
              </a:r>
              <a:endParaRPr lang="en-US" sz="1600">
                <a:ea typeface="MS Mincho" panose="02020609040205080304" pitchFamily="49" charset="-128"/>
                <a:cs typeface="Times New Roman" panose="02020603050405020304" pitchFamily="18" charset="0"/>
              </a:endParaRPr>
            </a:p>
          </p:txBody>
        </p:sp>
        <p:sp>
          <p:nvSpPr>
            <p:cNvPr id="26" name="Rectangle 25">
              <a:extLst>
                <a:ext uri="{FF2B5EF4-FFF2-40B4-BE49-F238E27FC236}">
                  <a16:creationId xmlns:a16="http://schemas.microsoft.com/office/drawing/2014/main" id="{226803D8-A3EC-26F6-5892-71B62CF9870A}"/>
                </a:ext>
              </a:extLst>
            </p:cNvPr>
            <p:cNvSpPr/>
            <p:nvPr/>
          </p:nvSpPr>
          <p:spPr>
            <a:xfrm>
              <a:off x="5496698" y="3002159"/>
              <a:ext cx="300990" cy="281305"/>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3</a:t>
              </a:r>
              <a:endParaRPr lang="en-US" sz="1600">
                <a:ea typeface="MS Mincho" panose="02020609040205080304" pitchFamily="49" charset="-128"/>
                <a:cs typeface="Times New Roman" panose="02020603050405020304" pitchFamily="18" charset="0"/>
              </a:endParaRPr>
            </a:p>
          </p:txBody>
        </p:sp>
      </p:grpSp>
    </p:spTree>
    <p:extLst>
      <p:ext uri="{BB962C8B-B14F-4D97-AF65-F5344CB8AC3E}">
        <p14:creationId xmlns:p14="http://schemas.microsoft.com/office/powerpoint/2010/main" val="4027371551"/>
      </p:ext>
    </p:extLst>
  </p:cSld>
  <p:clrMapOvr>
    <a:masterClrMapping/>
  </p:clrMapOvr>
  <mc:AlternateContent xmlns:mc="http://schemas.openxmlformats.org/markup-compatibility/2006" xmlns:p14="http://schemas.microsoft.com/office/powerpoint/2010/main">
    <mc:Choice Requires="p14">
      <p:transition spd="med" p14:dur="700" advTm="17378">
        <p:fade/>
      </p:transition>
    </mc:Choice>
    <mc:Fallback xmlns="">
      <p:transition spd="med" advTm="17378">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53E7D8-C4E9-F84E-0B6A-CA323994E77B}"/>
              </a:ext>
            </a:extLst>
          </p:cNvPr>
          <p:cNvSpPr>
            <a:spLocks noGrp="1"/>
          </p:cNvSpPr>
          <p:nvPr>
            <p:ph type="sldNum" sz="quarter" idx="12"/>
          </p:nvPr>
        </p:nvSpPr>
        <p:spPr/>
        <p:txBody>
          <a:bodyPr/>
          <a:lstStyle/>
          <a:p>
            <a:pPr defTabSz="914354"/>
            <a:fld id="{7691CCDB-B024-8747-B233-CAD1CBC7A901}" type="slidenum">
              <a:rPr lang="en-US">
                <a:solidFill>
                  <a:srgbClr val="000000"/>
                </a:solidFill>
              </a:rPr>
              <a:pPr defTabSz="914354"/>
              <a:t>44</a:t>
            </a:fld>
            <a:endParaRPr lang="en-US">
              <a:solidFill>
                <a:srgbClr val="000000"/>
              </a:solidFill>
            </a:endParaRPr>
          </a:p>
        </p:txBody>
      </p:sp>
      <p:sp>
        <p:nvSpPr>
          <p:cNvPr id="4" name="Footer Placeholder 3">
            <a:extLst>
              <a:ext uri="{FF2B5EF4-FFF2-40B4-BE49-F238E27FC236}">
                <a16:creationId xmlns:a16="http://schemas.microsoft.com/office/drawing/2014/main" id="{62099D92-A80C-0ADB-16EB-EED616D8A842}"/>
              </a:ext>
            </a:extLst>
          </p:cNvPr>
          <p:cNvSpPr>
            <a:spLocks noGrp="1"/>
          </p:cNvSpPr>
          <p:nvPr>
            <p:ph type="ftr" sz="quarter" idx="3"/>
          </p:nvPr>
        </p:nvSpPr>
        <p:spPr/>
        <p:txBody>
          <a:bodyPr/>
          <a:lstStyle/>
          <a:p>
            <a:r>
              <a:rPr lang="en-US">
                <a:solidFill>
                  <a:srgbClr val="000000"/>
                </a:solidFill>
                <a:latin typeface="Palatino Linotype"/>
              </a:rPr>
              <a:t>©2021 Girl Scouts of the USA. All Rights Reserved.  Not for public distribution.</a:t>
            </a:r>
          </a:p>
        </p:txBody>
      </p:sp>
      <p:sp>
        <p:nvSpPr>
          <p:cNvPr id="5" name="Title 3">
            <a:extLst>
              <a:ext uri="{FF2B5EF4-FFF2-40B4-BE49-F238E27FC236}">
                <a16:creationId xmlns:a16="http://schemas.microsoft.com/office/drawing/2014/main" id="{4A6226FE-4E23-507C-2F43-255DB63EC143}"/>
              </a:ext>
            </a:extLst>
          </p:cNvPr>
          <p:cNvSpPr txBox="1">
            <a:spLocks/>
          </p:cNvSpPr>
          <p:nvPr/>
        </p:nvSpPr>
        <p:spPr>
          <a:xfrm>
            <a:off x="1" y="260351"/>
            <a:ext cx="10993967" cy="954616"/>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pPr defTabSz="914354"/>
            <a:r>
              <a:rPr lang="en-US" sz="2400" dirty="0">
                <a:solidFill>
                  <a:srgbClr val="000000"/>
                </a:solidFill>
                <a:latin typeface="Girl Scout Text Book" panose="02020003000000000000" pitchFamily="18" charset="0"/>
              </a:rPr>
              <a:t>3. Uploading a Photo/Video</a:t>
            </a:r>
          </a:p>
        </p:txBody>
      </p:sp>
      <p:pic>
        <p:nvPicPr>
          <p:cNvPr id="3" name="Picture 2" descr="Diagram&#10;&#10;Description automatically generated with medium confidence">
            <a:extLst>
              <a:ext uri="{FF2B5EF4-FFF2-40B4-BE49-F238E27FC236}">
                <a16:creationId xmlns:a16="http://schemas.microsoft.com/office/drawing/2014/main" id="{F1808CD9-0E29-390C-A921-3EA43415F5D2}"/>
              </a:ext>
            </a:extLst>
          </p:cNvPr>
          <p:cNvPicPr>
            <a:picLocks noChangeAspect="1"/>
          </p:cNvPicPr>
          <p:nvPr/>
        </p:nvPicPr>
        <p:blipFill rotWithShape="1">
          <a:blip r:embed="rId3"/>
          <a:srcRect t="8992" b="6592"/>
          <a:stretch/>
        </p:blipFill>
        <p:spPr bwMode="auto">
          <a:xfrm>
            <a:off x="439409" y="2504976"/>
            <a:ext cx="9103069" cy="3536595"/>
          </a:xfrm>
          <a:prstGeom prst="rect">
            <a:avLst/>
          </a:prstGeom>
          <a:ln>
            <a:solidFill>
              <a:schemeClr val="accent1"/>
            </a:solidFill>
          </a:ln>
          <a:extLst>
            <a:ext uri="{53640926-AAD7-44D8-BBD7-CCE9431645EC}">
              <a14:shadowObscured xmlns:a14="http://schemas.microsoft.com/office/drawing/2010/main"/>
            </a:ext>
          </a:extLst>
        </p:spPr>
      </p:pic>
      <p:sp>
        <p:nvSpPr>
          <p:cNvPr id="7" name="Star: 32 Points 6">
            <a:extLst>
              <a:ext uri="{FF2B5EF4-FFF2-40B4-BE49-F238E27FC236}">
                <a16:creationId xmlns:a16="http://schemas.microsoft.com/office/drawing/2014/main" id="{1D12405F-ABAB-7221-6EC7-4E1FFCF862AA}"/>
              </a:ext>
            </a:extLst>
          </p:cNvPr>
          <p:cNvSpPr/>
          <p:nvPr/>
        </p:nvSpPr>
        <p:spPr>
          <a:xfrm>
            <a:off x="7346167" y="635989"/>
            <a:ext cx="4845832" cy="3373280"/>
          </a:xfrm>
          <a:prstGeom prst="star32">
            <a:avLst/>
          </a:prstGeom>
          <a:solidFill>
            <a:schemeClr val="tx2">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000">
                <a:solidFill>
                  <a:schemeClr val="bg1"/>
                </a:solidFill>
                <a:latin typeface="Girl Scout Display Light" panose="02020003000000000000" pitchFamily="18" charset="0"/>
                <a:ea typeface="MS Mincho" panose="02020609040205080304" pitchFamily="49" charset="-128"/>
                <a:cs typeface="Arial" panose="020B0604020202020204" pitchFamily="34" charset="0"/>
              </a:rPr>
              <a:t>Girl Scouts who uploaded a photo or video of themselves sold more than double the boxes on average than those who did not.</a:t>
            </a:r>
            <a:endParaRPr lang="en-US" sz="3600">
              <a:solidFill>
                <a:schemeClr val="bg1"/>
              </a:solidFill>
              <a:latin typeface="Girl Scout Display Light" panose="02020003000000000000"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54509215"/>
      </p:ext>
    </p:extLst>
  </p:cSld>
  <p:clrMapOvr>
    <a:masterClrMapping/>
  </p:clrMapOvr>
  <mc:AlternateContent xmlns:mc="http://schemas.openxmlformats.org/markup-compatibility/2006" xmlns:p14="http://schemas.microsoft.com/office/powerpoint/2010/main">
    <mc:Choice Requires="p14">
      <p:transition spd="med" p14:dur="700" advTm="18400">
        <p:fade/>
      </p:transition>
    </mc:Choice>
    <mc:Fallback xmlns="">
      <p:transition spd="med" advTm="184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53E7D8-C4E9-F84E-0B6A-CA323994E77B}"/>
              </a:ext>
            </a:extLst>
          </p:cNvPr>
          <p:cNvSpPr>
            <a:spLocks noGrp="1"/>
          </p:cNvSpPr>
          <p:nvPr>
            <p:ph type="sldNum" sz="quarter" idx="12"/>
          </p:nvPr>
        </p:nvSpPr>
        <p:spPr/>
        <p:txBody>
          <a:bodyPr/>
          <a:lstStyle/>
          <a:p>
            <a:pPr defTabSz="914354"/>
            <a:fld id="{7691CCDB-B024-8747-B233-CAD1CBC7A901}" type="slidenum">
              <a:rPr lang="en-US">
                <a:solidFill>
                  <a:srgbClr val="000000"/>
                </a:solidFill>
              </a:rPr>
              <a:pPr defTabSz="914354"/>
              <a:t>45</a:t>
            </a:fld>
            <a:endParaRPr lang="en-US">
              <a:solidFill>
                <a:srgbClr val="000000"/>
              </a:solidFill>
            </a:endParaRPr>
          </a:p>
        </p:txBody>
      </p:sp>
      <p:sp>
        <p:nvSpPr>
          <p:cNvPr id="4" name="Footer Placeholder 3">
            <a:extLst>
              <a:ext uri="{FF2B5EF4-FFF2-40B4-BE49-F238E27FC236}">
                <a16:creationId xmlns:a16="http://schemas.microsoft.com/office/drawing/2014/main" id="{62099D92-A80C-0ADB-16EB-EED616D8A842}"/>
              </a:ext>
            </a:extLst>
          </p:cNvPr>
          <p:cNvSpPr>
            <a:spLocks noGrp="1"/>
          </p:cNvSpPr>
          <p:nvPr>
            <p:ph type="ftr" sz="quarter" idx="3"/>
          </p:nvPr>
        </p:nvSpPr>
        <p:spPr/>
        <p:txBody>
          <a:bodyPr/>
          <a:lstStyle/>
          <a:p>
            <a:r>
              <a:rPr lang="en-US">
                <a:solidFill>
                  <a:srgbClr val="000000"/>
                </a:solidFill>
                <a:latin typeface="Palatino Linotype"/>
              </a:rPr>
              <a:t>©2021 Girl Scouts of the USA. All Rights Reserved.  Not for public distribution.</a:t>
            </a:r>
          </a:p>
        </p:txBody>
      </p:sp>
      <p:sp>
        <p:nvSpPr>
          <p:cNvPr id="5" name="Title 3">
            <a:extLst>
              <a:ext uri="{FF2B5EF4-FFF2-40B4-BE49-F238E27FC236}">
                <a16:creationId xmlns:a16="http://schemas.microsoft.com/office/drawing/2014/main" id="{4A6226FE-4E23-507C-2F43-255DB63EC143}"/>
              </a:ext>
            </a:extLst>
          </p:cNvPr>
          <p:cNvSpPr txBox="1">
            <a:spLocks/>
          </p:cNvSpPr>
          <p:nvPr/>
        </p:nvSpPr>
        <p:spPr>
          <a:xfrm>
            <a:off x="1" y="260351"/>
            <a:ext cx="10993967" cy="954616"/>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pPr defTabSz="914354"/>
            <a:r>
              <a:rPr lang="en-US" sz="2400" dirty="0">
                <a:solidFill>
                  <a:srgbClr val="000000"/>
                </a:solidFill>
                <a:latin typeface="Girl Scout Text Book" panose="02020003000000000000" pitchFamily="18" charset="0"/>
              </a:rPr>
              <a:t>4. Approving and Publishing</a:t>
            </a:r>
          </a:p>
        </p:txBody>
      </p:sp>
      <p:pic>
        <p:nvPicPr>
          <p:cNvPr id="6" name="Picture 5">
            <a:extLst>
              <a:ext uri="{FF2B5EF4-FFF2-40B4-BE49-F238E27FC236}">
                <a16:creationId xmlns:a16="http://schemas.microsoft.com/office/drawing/2014/main" id="{0DECC908-B679-5AEA-AF2F-F3DC802333E4}"/>
              </a:ext>
            </a:extLst>
          </p:cNvPr>
          <p:cNvPicPr>
            <a:picLocks noChangeAspect="1"/>
          </p:cNvPicPr>
          <p:nvPr/>
        </p:nvPicPr>
        <p:blipFill>
          <a:blip r:embed="rId3"/>
          <a:stretch>
            <a:fillRect/>
          </a:stretch>
        </p:blipFill>
        <p:spPr>
          <a:xfrm>
            <a:off x="146954" y="885582"/>
            <a:ext cx="9518162" cy="2890760"/>
          </a:xfrm>
          <a:prstGeom prst="rect">
            <a:avLst/>
          </a:prstGeom>
          <a:ln>
            <a:solidFill>
              <a:schemeClr val="accent1"/>
            </a:solidFill>
          </a:ln>
        </p:spPr>
      </p:pic>
      <p:sp>
        <p:nvSpPr>
          <p:cNvPr id="8" name="Rectangle 7">
            <a:extLst>
              <a:ext uri="{FF2B5EF4-FFF2-40B4-BE49-F238E27FC236}">
                <a16:creationId xmlns:a16="http://schemas.microsoft.com/office/drawing/2014/main" id="{B095E3AB-4FFB-A2E6-ECCC-8D7B899216DE}"/>
              </a:ext>
            </a:extLst>
          </p:cNvPr>
          <p:cNvSpPr/>
          <p:nvPr/>
        </p:nvSpPr>
        <p:spPr>
          <a:xfrm>
            <a:off x="9697774" y="1150952"/>
            <a:ext cx="2445238" cy="2474110"/>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000">
                <a:solidFill>
                  <a:srgbClr val="000000"/>
                </a:solidFill>
                <a:latin typeface="Girl Scout Display Light" panose="02020003000000000000" pitchFamily="18" charset="0"/>
                <a:ea typeface="MS Mincho" panose="02020609040205080304" pitchFamily="49" charset="-128"/>
                <a:cs typeface="Arial" panose="020B0604020202020204" pitchFamily="34" charset="0"/>
              </a:rPr>
              <a:t>If your button only says “see your site” you may be missing required fields or didn’t make  changes. </a:t>
            </a:r>
            <a:endParaRPr lang="en-US" sz="2400">
              <a:latin typeface="Girl Scout Display Light" panose="02020003000000000000" pitchFamily="18" charset="0"/>
              <a:ea typeface="MS Mincho" panose="02020609040205080304" pitchFamily="49" charset="-128"/>
              <a:cs typeface="Times New Roman" panose="02020603050405020304" pitchFamily="18" charset="0"/>
            </a:endParaRPr>
          </a:p>
        </p:txBody>
      </p:sp>
      <p:grpSp>
        <p:nvGrpSpPr>
          <p:cNvPr id="9" name="Group 8">
            <a:extLst>
              <a:ext uri="{FF2B5EF4-FFF2-40B4-BE49-F238E27FC236}">
                <a16:creationId xmlns:a16="http://schemas.microsoft.com/office/drawing/2014/main" id="{619542D0-5849-C893-4AE8-6F984424C1CD}"/>
              </a:ext>
            </a:extLst>
          </p:cNvPr>
          <p:cNvGrpSpPr/>
          <p:nvPr/>
        </p:nvGrpSpPr>
        <p:grpSpPr>
          <a:xfrm>
            <a:off x="622839" y="4091174"/>
            <a:ext cx="8263434" cy="2135263"/>
            <a:chOff x="0" y="0"/>
            <a:chExt cx="3481070" cy="981075"/>
          </a:xfrm>
        </p:grpSpPr>
        <p:pic>
          <p:nvPicPr>
            <p:cNvPr id="10" name="Picture 9" descr="Graphical user interface, application&#10;&#10;Description automatically generated">
              <a:extLst>
                <a:ext uri="{FF2B5EF4-FFF2-40B4-BE49-F238E27FC236}">
                  <a16:creationId xmlns:a16="http://schemas.microsoft.com/office/drawing/2014/main" id="{40C811F0-501B-C24B-E6A5-5451BE8FE638}"/>
                </a:ext>
              </a:extLst>
            </p:cNvPr>
            <p:cNvPicPr>
              <a:picLocks noChangeAspect="1"/>
            </p:cNvPicPr>
            <p:nvPr/>
          </p:nvPicPr>
          <p:blipFill rotWithShape="1">
            <a:blip r:embed="rId4"/>
            <a:srcRect b="51734"/>
            <a:stretch/>
          </p:blipFill>
          <p:spPr bwMode="auto">
            <a:xfrm>
              <a:off x="0" y="0"/>
              <a:ext cx="3481070" cy="981075"/>
            </a:xfrm>
            <a:prstGeom prst="rect">
              <a:avLst/>
            </a:prstGeom>
            <a:ln>
              <a:solidFill>
                <a:schemeClr val="accent1"/>
              </a:solid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B23525FB-3F02-1832-3AD5-B63425FD5B5E}"/>
                </a:ext>
              </a:extLst>
            </p:cNvPr>
            <p:cNvSpPr/>
            <p:nvPr/>
          </p:nvSpPr>
          <p:spPr>
            <a:xfrm>
              <a:off x="1520982" y="674483"/>
              <a:ext cx="688063" cy="190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grpSp>
      <p:grpSp>
        <p:nvGrpSpPr>
          <p:cNvPr id="12" name="Group 11">
            <a:extLst>
              <a:ext uri="{FF2B5EF4-FFF2-40B4-BE49-F238E27FC236}">
                <a16:creationId xmlns:a16="http://schemas.microsoft.com/office/drawing/2014/main" id="{69A3C500-540E-4B41-D918-ADBAF8B83945}"/>
              </a:ext>
            </a:extLst>
          </p:cNvPr>
          <p:cNvGrpSpPr/>
          <p:nvPr/>
        </p:nvGrpSpPr>
        <p:grpSpPr>
          <a:xfrm>
            <a:off x="8610600" y="4604877"/>
            <a:ext cx="2133600" cy="609574"/>
            <a:chOff x="8066839" y="2261404"/>
            <a:chExt cx="1018531" cy="457199"/>
          </a:xfrm>
          <a:solidFill>
            <a:srgbClr val="FFC000"/>
          </a:solidFill>
        </p:grpSpPr>
        <p:sp>
          <p:nvSpPr>
            <p:cNvPr id="13" name="Right Arrow 226">
              <a:extLst>
                <a:ext uri="{FF2B5EF4-FFF2-40B4-BE49-F238E27FC236}">
                  <a16:creationId xmlns:a16="http://schemas.microsoft.com/office/drawing/2014/main" id="{F9B23EC4-0F99-45B4-A166-223F1369B2DD}"/>
                </a:ext>
              </a:extLst>
            </p:cNvPr>
            <p:cNvSpPr/>
            <p:nvPr/>
          </p:nvSpPr>
          <p:spPr>
            <a:xfrm rot="10800000" flipV="1">
              <a:off x="8066839" y="2340831"/>
              <a:ext cx="407422" cy="327306"/>
            </a:xfrm>
            <a:prstGeom prst="rightArrow">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4" name="Rectangle 13">
              <a:extLst>
                <a:ext uri="{FF2B5EF4-FFF2-40B4-BE49-F238E27FC236}">
                  <a16:creationId xmlns:a16="http://schemas.microsoft.com/office/drawing/2014/main" id="{42792B76-2AB5-D012-4693-523B0D8656E8}"/>
                </a:ext>
              </a:extLst>
            </p:cNvPr>
            <p:cNvSpPr/>
            <p:nvPr/>
          </p:nvSpPr>
          <p:spPr>
            <a:xfrm>
              <a:off x="8392435" y="2261404"/>
              <a:ext cx="692935" cy="457199"/>
            </a:xfrm>
            <a:prstGeom prst="rect">
              <a:avLst/>
            </a:prstGeom>
            <a:grpFill/>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000">
                  <a:solidFill>
                    <a:srgbClr val="000000"/>
                  </a:solidFill>
                  <a:latin typeface="Girl Scout Display Light" panose="02020003000000000000" pitchFamily="18" charset="0"/>
                  <a:ea typeface="MS Mincho" panose="02020609040205080304" pitchFamily="49" charset="-128"/>
                  <a:cs typeface="Arial" panose="020B0604020202020204" pitchFamily="34" charset="0"/>
                </a:rPr>
                <a:t>Click to edit</a:t>
              </a:r>
              <a:endParaRPr lang="en-US" sz="2400">
                <a:latin typeface="Girl Scout Display Light" panose="02020003000000000000" pitchFamily="18" charset="0"/>
                <a:ea typeface="MS Mincho" panose="02020609040205080304" pitchFamily="49" charset="-128"/>
                <a:cs typeface="Times New Roman" panose="02020603050405020304" pitchFamily="18" charset="0"/>
              </a:endParaRPr>
            </a:p>
          </p:txBody>
        </p:sp>
      </p:grpSp>
      <p:sp>
        <p:nvSpPr>
          <p:cNvPr id="15" name="Right Arrow 226">
            <a:extLst>
              <a:ext uri="{FF2B5EF4-FFF2-40B4-BE49-F238E27FC236}">
                <a16:creationId xmlns:a16="http://schemas.microsoft.com/office/drawing/2014/main" id="{AF685155-4FFC-839B-27C3-8CA82299C13C}"/>
              </a:ext>
            </a:extLst>
          </p:cNvPr>
          <p:cNvSpPr/>
          <p:nvPr/>
        </p:nvSpPr>
        <p:spPr>
          <a:xfrm rot="10800000" flipV="1">
            <a:off x="7909625" y="5247981"/>
            <a:ext cx="843124" cy="607750"/>
          </a:xfrm>
          <a:prstGeom prst="bentUpArrow">
            <a:avLst/>
          </a:prstGeom>
          <a:solidFill>
            <a:srgbClr val="FFC000"/>
          </a:solidFill>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6" name="Rectangle 15">
            <a:extLst>
              <a:ext uri="{FF2B5EF4-FFF2-40B4-BE49-F238E27FC236}">
                <a16:creationId xmlns:a16="http://schemas.microsoft.com/office/drawing/2014/main" id="{41A0891F-6AEB-8321-26CE-EF8D733E316A}"/>
              </a:ext>
            </a:extLst>
          </p:cNvPr>
          <p:cNvSpPr/>
          <p:nvPr/>
        </p:nvSpPr>
        <p:spPr>
          <a:xfrm>
            <a:off x="8601481" y="5469018"/>
            <a:ext cx="2445238" cy="954616"/>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000">
                <a:solidFill>
                  <a:srgbClr val="000000"/>
                </a:solidFill>
                <a:latin typeface="Girl Scout Display Light" panose="02020003000000000000" pitchFamily="18" charset="0"/>
                <a:ea typeface="MS Mincho"/>
                <a:cs typeface="Arial"/>
              </a:rPr>
              <a:t>Click to review and publish</a:t>
            </a:r>
            <a:endParaRPr lang="en-US" sz="2400">
              <a:latin typeface="Girl Scout Display Light" panose="02020003000000000000"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697097095"/>
      </p:ext>
    </p:extLst>
  </p:cSld>
  <p:clrMapOvr>
    <a:masterClrMapping/>
  </p:clrMapOvr>
  <mc:AlternateContent xmlns:mc="http://schemas.openxmlformats.org/markup-compatibility/2006" xmlns:p14="http://schemas.microsoft.com/office/powerpoint/2010/main">
    <mc:Choice Requires="p14">
      <p:transition spd="med" p14:dur="700" advTm="48911">
        <p:fade/>
      </p:transition>
    </mc:Choice>
    <mc:Fallback xmlns="">
      <p:transition spd="med" advTm="48911">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54"/>
            <a:fld id="{F8C12AA3-6E81-C746-8BB2-6661939CBDDC}" type="slidenum">
              <a:rPr lang="en-US">
                <a:solidFill>
                  <a:srgbClr val="000000"/>
                </a:solidFill>
                <a:latin typeface="Palatino Linotype"/>
              </a:rPr>
              <a:pPr defTabSz="914354"/>
              <a:t>46</a:t>
            </a:fld>
            <a:endParaRPr lang="en-US">
              <a:solidFill>
                <a:srgbClr val="000000"/>
              </a:solidFill>
              <a:latin typeface="Palatino Linotype"/>
            </a:endParaRPr>
          </a:p>
        </p:txBody>
      </p:sp>
      <p:sp>
        <p:nvSpPr>
          <p:cNvPr id="4" name="Title 3"/>
          <p:cNvSpPr>
            <a:spLocks noGrp="1"/>
          </p:cNvSpPr>
          <p:nvPr>
            <p:ph type="title" idx="4294967295"/>
          </p:nvPr>
        </p:nvSpPr>
        <p:spPr>
          <a:xfrm>
            <a:off x="133815" y="127964"/>
            <a:ext cx="10993438" cy="531813"/>
          </a:xfrm>
        </p:spPr>
        <p:txBody>
          <a:bodyPr/>
          <a:lstStyle/>
          <a:p>
            <a:r>
              <a:rPr lang="en-US" sz="2400" dirty="0">
                <a:latin typeface="Girl Scout Text Book" panose="02020003000000000000" pitchFamily="18" charset="0"/>
              </a:rPr>
              <a:t>Invite Customers</a:t>
            </a:r>
            <a:endParaRPr lang="en-US" sz="2133" dirty="0">
              <a:latin typeface="Girl Scout Text Book" panose="02020003000000000000" pitchFamily="18" charset="0"/>
            </a:endParaRPr>
          </a:p>
        </p:txBody>
      </p:sp>
      <p:sp>
        <p:nvSpPr>
          <p:cNvPr id="11" name="Arrow: Bent-Up 10">
            <a:extLst>
              <a:ext uri="{FF2B5EF4-FFF2-40B4-BE49-F238E27FC236}">
                <a16:creationId xmlns:a16="http://schemas.microsoft.com/office/drawing/2014/main" id="{DB3B07E1-CAC3-BBFD-8EB7-7DCA1D3DCCEE}"/>
              </a:ext>
            </a:extLst>
          </p:cNvPr>
          <p:cNvSpPr/>
          <p:nvPr/>
        </p:nvSpPr>
        <p:spPr>
          <a:xfrm flipV="1">
            <a:off x="1267389" y="2286683"/>
            <a:ext cx="306815" cy="219451"/>
          </a:xfrm>
          <a:prstGeom prst="bentUpArrow">
            <a:avLst>
              <a:gd name="adj1" fmla="val 10714"/>
              <a:gd name="adj2" fmla="val 23571"/>
              <a:gd name="adj3" fmla="val 3357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EFFFF"/>
              </a:solidFill>
              <a:latin typeface="Palatino Linotype"/>
            </a:endParaRPr>
          </a:p>
        </p:txBody>
      </p:sp>
      <p:sp>
        <p:nvSpPr>
          <p:cNvPr id="14" name="Arrow: Bent-Up 13">
            <a:extLst>
              <a:ext uri="{FF2B5EF4-FFF2-40B4-BE49-F238E27FC236}">
                <a16:creationId xmlns:a16="http://schemas.microsoft.com/office/drawing/2014/main" id="{9C81EB47-E2C6-C9DB-2598-CDB8D9AF6D43}"/>
              </a:ext>
            </a:extLst>
          </p:cNvPr>
          <p:cNvSpPr/>
          <p:nvPr/>
        </p:nvSpPr>
        <p:spPr>
          <a:xfrm flipV="1">
            <a:off x="1342985" y="2220895"/>
            <a:ext cx="554640" cy="219451"/>
          </a:xfrm>
          <a:prstGeom prst="bentUpArrow">
            <a:avLst>
              <a:gd name="adj1" fmla="val 10714"/>
              <a:gd name="adj2" fmla="val 23571"/>
              <a:gd name="adj3" fmla="val 3357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EFFFF"/>
              </a:solidFill>
              <a:latin typeface="Palatino Linotype"/>
            </a:endParaRPr>
          </a:p>
        </p:txBody>
      </p:sp>
      <p:sp>
        <p:nvSpPr>
          <p:cNvPr id="18" name="Arrow: Bent-Up 17">
            <a:extLst>
              <a:ext uri="{FF2B5EF4-FFF2-40B4-BE49-F238E27FC236}">
                <a16:creationId xmlns:a16="http://schemas.microsoft.com/office/drawing/2014/main" id="{5DAE693B-D9A3-3CC5-B4AF-12F7E71474D1}"/>
              </a:ext>
            </a:extLst>
          </p:cNvPr>
          <p:cNvSpPr/>
          <p:nvPr/>
        </p:nvSpPr>
        <p:spPr>
          <a:xfrm flipV="1">
            <a:off x="4044520" y="2362879"/>
            <a:ext cx="391483" cy="360907"/>
          </a:xfrm>
          <a:prstGeom prst="bentUpArrow">
            <a:avLst>
              <a:gd name="adj1" fmla="val 10714"/>
              <a:gd name="adj2" fmla="val 23571"/>
              <a:gd name="adj3" fmla="val 3357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EFFFF"/>
              </a:solidFill>
              <a:latin typeface="Palatino Linotype"/>
            </a:endParaRPr>
          </a:p>
        </p:txBody>
      </p:sp>
      <p:sp>
        <p:nvSpPr>
          <p:cNvPr id="19" name="Arrow: Bent-Up 18">
            <a:extLst>
              <a:ext uri="{FF2B5EF4-FFF2-40B4-BE49-F238E27FC236}">
                <a16:creationId xmlns:a16="http://schemas.microsoft.com/office/drawing/2014/main" id="{EEB03382-5977-E243-5AA3-4E72D9F705D8}"/>
              </a:ext>
            </a:extLst>
          </p:cNvPr>
          <p:cNvSpPr/>
          <p:nvPr/>
        </p:nvSpPr>
        <p:spPr>
          <a:xfrm flipV="1">
            <a:off x="4044522" y="2268396"/>
            <a:ext cx="945983" cy="216599"/>
          </a:xfrm>
          <a:prstGeom prst="bentUpArrow">
            <a:avLst>
              <a:gd name="adj1" fmla="val 10714"/>
              <a:gd name="adj2" fmla="val 23571"/>
              <a:gd name="adj3" fmla="val 3357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EFFFF"/>
              </a:solidFill>
              <a:latin typeface="Palatino Linotype"/>
            </a:endParaRPr>
          </a:p>
        </p:txBody>
      </p:sp>
      <p:sp>
        <p:nvSpPr>
          <p:cNvPr id="5" name="TextBox 4">
            <a:extLst>
              <a:ext uri="{FF2B5EF4-FFF2-40B4-BE49-F238E27FC236}">
                <a16:creationId xmlns:a16="http://schemas.microsoft.com/office/drawing/2014/main" id="{4089D8BA-0786-45EF-6D56-911F3F0F8F7D}"/>
              </a:ext>
            </a:extLst>
          </p:cNvPr>
          <p:cNvSpPr txBox="1"/>
          <p:nvPr/>
        </p:nvSpPr>
        <p:spPr>
          <a:xfrm>
            <a:off x="4107867" y="842343"/>
            <a:ext cx="3976267" cy="461665"/>
          </a:xfrm>
          <a:prstGeom prst="rect">
            <a:avLst/>
          </a:prstGeom>
          <a:noFill/>
          <a:ln>
            <a:noFill/>
          </a:ln>
        </p:spPr>
        <p:txBody>
          <a:bodyPr wrap="square" rtlCol="0">
            <a:spAutoFit/>
          </a:bodyPr>
          <a:lstStyle/>
          <a:p>
            <a:r>
              <a:rPr lang="en-US" sz="2400" b="1" dirty="0">
                <a:latin typeface="Girl Scout Display Light" panose="02020003000000000000" pitchFamily="18" charset="0"/>
              </a:rPr>
              <a:t>Add or import customers</a:t>
            </a:r>
          </a:p>
        </p:txBody>
      </p:sp>
      <p:pic>
        <p:nvPicPr>
          <p:cNvPr id="6" name="Picture 5">
            <a:extLst>
              <a:ext uri="{FF2B5EF4-FFF2-40B4-BE49-F238E27FC236}">
                <a16:creationId xmlns:a16="http://schemas.microsoft.com/office/drawing/2014/main" id="{703159F0-A4D3-350C-88C2-922EE429B263}"/>
              </a:ext>
            </a:extLst>
          </p:cNvPr>
          <p:cNvPicPr>
            <a:picLocks noChangeAspect="1"/>
          </p:cNvPicPr>
          <p:nvPr/>
        </p:nvPicPr>
        <p:blipFill>
          <a:blip r:embed="rId3"/>
          <a:stretch>
            <a:fillRect/>
          </a:stretch>
        </p:blipFill>
        <p:spPr>
          <a:xfrm>
            <a:off x="1256503" y="1486574"/>
            <a:ext cx="9605976" cy="4700555"/>
          </a:xfrm>
          <a:prstGeom prst="rect">
            <a:avLst/>
          </a:prstGeom>
          <a:ln>
            <a:solidFill>
              <a:schemeClr val="tx1"/>
            </a:solidFill>
          </a:ln>
        </p:spPr>
      </p:pic>
      <p:sp>
        <p:nvSpPr>
          <p:cNvPr id="7" name="Rectangle 6">
            <a:extLst>
              <a:ext uri="{FF2B5EF4-FFF2-40B4-BE49-F238E27FC236}">
                <a16:creationId xmlns:a16="http://schemas.microsoft.com/office/drawing/2014/main" id="{373096F4-5422-8293-3F1E-68931A512991}"/>
              </a:ext>
            </a:extLst>
          </p:cNvPr>
          <p:cNvSpPr/>
          <p:nvPr/>
        </p:nvSpPr>
        <p:spPr>
          <a:xfrm>
            <a:off x="5093599" y="3630210"/>
            <a:ext cx="2615665" cy="705852"/>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53182208"/>
      </p:ext>
    </p:extLst>
  </p:cSld>
  <p:clrMapOvr>
    <a:masterClrMapping/>
  </p:clrMapOvr>
  <p:transition advTm="25830">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54"/>
            <a:fld id="{F8C12AA3-6E81-C746-8BB2-6661939CBDDC}" type="slidenum">
              <a:rPr lang="en-US">
                <a:solidFill>
                  <a:srgbClr val="000000"/>
                </a:solidFill>
                <a:latin typeface="Palatino Linotype"/>
              </a:rPr>
              <a:pPr defTabSz="914354"/>
              <a:t>47</a:t>
            </a:fld>
            <a:endParaRPr lang="en-US">
              <a:solidFill>
                <a:srgbClr val="000000"/>
              </a:solidFill>
              <a:latin typeface="Palatino Linotype"/>
            </a:endParaRPr>
          </a:p>
        </p:txBody>
      </p:sp>
      <p:pic>
        <p:nvPicPr>
          <p:cNvPr id="5" name="Picture 4">
            <a:extLst>
              <a:ext uri="{FF2B5EF4-FFF2-40B4-BE49-F238E27FC236}">
                <a16:creationId xmlns:a16="http://schemas.microsoft.com/office/drawing/2014/main" id="{73C4C7C1-7756-0705-DE2E-D9FF4D9226BA}"/>
              </a:ext>
            </a:extLst>
          </p:cNvPr>
          <p:cNvPicPr>
            <a:picLocks noChangeAspect="1"/>
          </p:cNvPicPr>
          <p:nvPr/>
        </p:nvPicPr>
        <p:blipFill>
          <a:blip r:embed="rId3"/>
          <a:stretch>
            <a:fillRect/>
          </a:stretch>
        </p:blipFill>
        <p:spPr>
          <a:xfrm>
            <a:off x="309143" y="214118"/>
            <a:ext cx="7614293" cy="3693160"/>
          </a:xfrm>
          <a:prstGeom prst="rect">
            <a:avLst/>
          </a:prstGeom>
          <a:ln>
            <a:solidFill>
              <a:schemeClr val="tx1"/>
            </a:solidFill>
          </a:ln>
        </p:spPr>
      </p:pic>
      <p:pic>
        <p:nvPicPr>
          <p:cNvPr id="6" name="Picture 5">
            <a:extLst>
              <a:ext uri="{FF2B5EF4-FFF2-40B4-BE49-F238E27FC236}">
                <a16:creationId xmlns:a16="http://schemas.microsoft.com/office/drawing/2014/main" id="{ABB9B37C-983E-8A3D-6935-B224BEE192AD}"/>
              </a:ext>
            </a:extLst>
          </p:cNvPr>
          <p:cNvPicPr>
            <a:picLocks noChangeAspect="1"/>
          </p:cNvPicPr>
          <p:nvPr/>
        </p:nvPicPr>
        <p:blipFill>
          <a:blip r:embed="rId4"/>
          <a:stretch>
            <a:fillRect/>
          </a:stretch>
        </p:blipFill>
        <p:spPr>
          <a:xfrm>
            <a:off x="5315745" y="1595053"/>
            <a:ext cx="6589709" cy="4761297"/>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FBD67895-5F7D-0932-8C26-281743703979}"/>
              </a:ext>
            </a:extLst>
          </p:cNvPr>
          <p:cNvCxnSpPr>
            <a:cxnSpLocks/>
          </p:cNvCxnSpPr>
          <p:nvPr/>
        </p:nvCxnSpPr>
        <p:spPr>
          <a:xfrm>
            <a:off x="783989" y="4957478"/>
            <a:ext cx="0" cy="20206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45075A3E-FDE0-D904-159A-F2323775C971}"/>
              </a:ext>
            </a:extLst>
          </p:cNvPr>
          <p:cNvCxnSpPr>
            <a:cxnSpLocks/>
          </p:cNvCxnSpPr>
          <p:nvPr/>
        </p:nvCxnSpPr>
        <p:spPr>
          <a:xfrm>
            <a:off x="2167887" y="4829143"/>
            <a:ext cx="0" cy="25658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0E5A7FF-6C64-D633-66C6-662BF55E3DDA}"/>
              </a:ext>
            </a:extLst>
          </p:cNvPr>
          <p:cNvSpPr txBox="1"/>
          <p:nvPr/>
        </p:nvSpPr>
        <p:spPr>
          <a:xfrm>
            <a:off x="1209522" y="4321311"/>
            <a:ext cx="3205845" cy="1015663"/>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Girl Scout Display Light" panose="02020003000000000000" pitchFamily="18" charset="0"/>
                <a:cs typeface="Arial" panose="020B0604020202020204" pitchFamily="34" charset="0"/>
              </a:rPr>
              <a:t>To Send email, first check box, then click Send Marketing Email Button.</a:t>
            </a:r>
          </a:p>
        </p:txBody>
      </p:sp>
      <p:sp>
        <p:nvSpPr>
          <p:cNvPr id="13" name="TextBox 12">
            <a:extLst>
              <a:ext uri="{FF2B5EF4-FFF2-40B4-BE49-F238E27FC236}">
                <a16:creationId xmlns:a16="http://schemas.microsoft.com/office/drawing/2014/main" id="{2DF68CC1-E7CA-82B0-0EE5-26970E307A00}"/>
              </a:ext>
            </a:extLst>
          </p:cNvPr>
          <p:cNvSpPr txBox="1"/>
          <p:nvPr/>
        </p:nvSpPr>
        <p:spPr>
          <a:xfrm>
            <a:off x="8147955" y="544462"/>
            <a:ext cx="3205845" cy="707886"/>
          </a:xfrm>
          <a:prstGeom prst="rect">
            <a:avLst/>
          </a:prstGeom>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latin typeface="Girl Scout Display Light" panose="02020003000000000000" pitchFamily="18" charset="0"/>
                <a:cs typeface="Arial" panose="020B0604020202020204" pitchFamily="34" charset="0"/>
              </a:rPr>
              <a:t>Then select which marketing email to send.</a:t>
            </a:r>
          </a:p>
        </p:txBody>
      </p:sp>
      <p:sp>
        <p:nvSpPr>
          <p:cNvPr id="23" name="Down Arrow 56">
            <a:extLst>
              <a:ext uri="{FF2B5EF4-FFF2-40B4-BE49-F238E27FC236}">
                <a16:creationId xmlns:a16="http://schemas.microsoft.com/office/drawing/2014/main" id="{520D20FD-2905-42F1-4524-F45CE3ABAE17}"/>
              </a:ext>
            </a:extLst>
          </p:cNvPr>
          <p:cNvSpPr/>
          <p:nvPr/>
        </p:nvSpPr>
        <p:spPr>
          <a:xfrm>
            <a:off x="1039334" y="1675263"/>
            <a:ext cx="404544" cy="1105523"/>
          </a:xfrm>
          <a:prstGeom prst="downArrow">
            <a:avLst/>
          </a:prstGeom>
          <a:solidFill>
            <a:srgbClr val="FFC00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351"/>
          </a:p>
        </p:txBody>
      </p:sp>
    </p:spTree>
    <p:extLst>
      <p:ext uri="{BB962C8B-B14F-4D97-AF65-F5344CB8AC3E}">
        <p14:creationId xmlns:p14="http://schemas.microsoft.com/office/powerpoint/2010/main" val="3391515012"/>
      </p:ext>
    </p:extLst>
  </p:cSld>
  <p:clrMapOvr>
    <a:masterClrMapping/>
  </p:clrMapOvr>
  <p:transition advTm="67161">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7A4389-0140-AE41-C3FE-BF8449F7B4AB}"/>
              </a:ext>
            </a:extLst>
          </p:cNvPr>
          <p:cNvSpPr>
            <a:spLocks noGrp="1"/>
          </p:cNvSpPr>
          <p:nvPr>
            <p:ph type="sldNum" sz="quarter" idx="10"/>
          </p:nvPr>
        </p:nvSpPr>
        <p:spPr/>
        <p:txBody>
          <a:bodyPr/>
          <a:lstStyle/>
          <a:p>
            <a:fld id="{7691CCDB-B024-8747-B233-CAD1CBC7A901}" type="slidenum">
              <a:rPr lang="en-US" smtClean="0"/>
              <a:pPr/>
              <a:t>48</a:t>
            </a:fld>
            <a:endParaRPr lang="en-US"/>
          </a:p>
        </p:txBody>
      </p:sp>
      <p:sp>
        <p:nvSpPr>
          <p:cNvPr id="3" name="Footer Placeholder 2">
            <a:extLst>
              <a:ext uri="{FF2B5EF4-FFF2-40B4-BE49-F238E27FC236}">
                <a16:creationId xmlns:a16="http://schemas.microsoft.com/office/drawing/2014/main" id="{E252E0AB-E898-3F4C-D693-3C82CCCE7604}"/>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457200" y="228600"/>
            <a:ext cx="11734800" cy="766763"/>
          </a:xfrm>
        </p:spPr>
        <p:txBody>
          <a:bodyPr/>
          <a:lstStyle/>
          <a:p>
            <a:r>
              <a:rPr lang="en-US" sz="2400">
                <a:latin typeface="Palatino Linotype" panose="02040502050505030304" pitchFamily="18" charset="0"/>
              </a:rPr>
              <a:t>My Cookies Tab-Delivery Settings</a:t>
            </a:r>
          </a:p>
        </p:txBody>
      </p:sp>
      <p:grpSp>
        <p:nvGrpSpPr>
          <p:cNvPr id="19" name="Group 18">
            <a:extLst>
              <a:ext uri="{FF2B5EF4-FFF2-40B4-BE49-F238E27FC236}">
                <a16:creationId xmlns:a16="http://schemas.microsoft.com/office/drawing/2014/main" id="{761831DD-A43C-E43A-A7DE-58F4E2D3F97B}"/>
              </a:ext>
            </a:extLst>
          </p:cNvPr>
          <p:cNvGrpSpPr/>
          <p:nvPr/>
        </p:nvGrpSpPr>
        <p:grpSpPr>
          <a:xfrm>
            <a:off x="5280782" y="228600"/>
            <a:ext cx="6767286" cy="6139543"/>
            <a:chOff x="180131" y="867581"/>
            <a:chExt cx="4077544" cy="3985120"/>
          </a:xfrm>
        </p:grpSpPr>
        <p:pic>
          <p:nvPicPr>
            <p:cNvPr id="8" name="Picture 7">
              <a:extLst>
                <a:ext uri="{FF2B5EF4-FFF2-40B4-BE49-F238E27FC236}">
                  <a16:creationId xmlns:a16="http://schemas.microsoft.com/office/drawing/2014/main" id="{FACDDC16-A76F-994C-D76B-2266BBD2A431}"/>
                </a:ext>
              </a:extLst>
            </p:cNvPr>
            <p:cNvPicPr>
              <a:picLocks noChangeAspect="1"/>
            </p:cNvPicPr>
            <p:nvPr/>
          </p:nvPicPr>
          <p:blipFill>
            <a:blip r:embed="rId5"/>
            <a:stretch>
              <a:fillRect/>
            </a:stretch>
          </p:blipFill>
          <p:spPr>
            <a:xfrm>
              <a:off x="180131" y="867581"/>
              <a:ext cx="4077544" cy="3985120"/>
            </a:xfrm>
            <a:prstGeom prst="rect">
              <a:avLst/>
            </a:prstGeom>
            <a:ln>
              <a:solidFill>
                <a:schemeClr val="tx1"/>
              </a:solidFill>
            </a:ln>
          </p:spPr>
        </p:pic>
        <p:sp>
          <p:nvSpPr>
            <p:cNvPr id="11" name="Rectangle 10">
              <a:extLst>
                <a:ext uri="{FF2B5EF4-FFF2-40B4-BE49-F238E27FC236}">
                  <a16:creationId xmlns:a16="http://schemas.microsoft.com/office/drawing/2014/main" id="{DD39E1D5-9CBE-FDC8-3EDE-B8305C78A0E0}"/>
                </a:ext>
              </a:extLst>
            </p:cNvPr>
            <p:cNvSpPr/>
            <p:nvPr/>
          </p:nvSpPr>
          <p:spPr>
            <a:xfrm>
              <a:off x="295275" y="1190625"/>
              <a:ext cx="3886200" cy="104775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Arrow: Left 13">
              <a:extLst>
                <a:ext uri="{FF2B5EF4-FFF2-40B4-BE49-F238E27FC236}">
                  <a16:creationId xmlns:a16="http://schemas.microsoft.com/office/drawing/2014/main" id="{67555DC0-07A5-8FB1-2C30-F880DCD61C2B}"/>
                </a:ext>
              </a:extLst>
            </p:cNvPr>
            <p:cNvSpPr/>
            <p:nvPr/>
          </p:nvSpPr>
          <p:spPr>
            <a:xfrm>
              <a:off x="2114550" y="4023506"/>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Arrow: Left 14">
              <a:extLst>
                <a:ext uri="{FF2B5EF4-FFF2-40B4-BE49-F238E27FC236}">
                  <a16:creationId xmlns:a16="http://schemas.microsoft.com/office/drawing/2014/main" id="{24E02B4A-DCD2-F758-ADCE-AEA79F6ADA2B}"/>
                </a:ext>
              </a:extLst>
            </p:cNvPr>
            <p:cNvSpPr/>
            <p:nvPr/>
          </p:nvSpPr>
          <p:spPr>
            <a:xfrm>
              <a:off x="3562350" y="4433081"/>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 name="Recorded Sound">
            <a:hlinkClick r:id="" action="ppaction://media"/>
            <a:extLst>
              <a:ext uri="{FF2B5EF4-FFF2-40B4-BE49-F238E27FC236}">
                <a16:creationId xmlns:a16="http://schemas.microsoft.com/office/drawing/2014/main" id="{1DC18206-72CA-42EB-2244-039ECBA025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94031056"/>
      </p:ext>
    </p:extLst>
  </p:cSld>
  <p:clrMapOvr>
    <a:masterClrMapping/>
  </p:clrMapOvr>
  <mc:AlternateContent xmlns:mc="http://schemas.openxmlformats.org/markup-compatibility/2006" xmlns:p14="http://schemas.microsoft.com/office/powerpoint/2010/main">
    <mc:Choice Requires="p14">
      <p:transition spd="slow" p14:dur="2000" advTm="120823"/>
    </mc:Choice>
    <mc:Fallback xmlns="">
      <p:transition spd="slow" advTm="120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4AD23A-6D87-4F44-B19F-A31D12278F14}"/>
              </a:ext>
            </a:extLst>
          </p:cNvPr>
          <p:cNvPicPr>
            <a:picLocks noChangeAspect="1"/>
          </p:cNvPicPr>
          <p:nvPr/>
        </p:nvPicPr>
        <p:blipFill>
          <a:blip r:embed="rId3"/>
          <a:stretch>
            <a:fillRect/>
          </a:stretch>
        </p:blipFill>
        <p:spPr>
          <a:xfrm>
            <a:off x="4900300" y="165738"/>
            <a:ext cx="6275724" cy="3743070"/>
          </a:xfrm>
          <a:prstGeom prst="rect">
            <a:avLst/>
          </a:prstGeom>
          <a:ln>
            <a:solidFill>
              <a:schemeClr val="tx1"/>
            </a:solidFill>
          </a:ln>
        </p:spPr>
      </p:pic>
      <p:sp>
        <p:nvSpPr>
          <p:cNvPr id="8" name="TextBox 7">
            <a:extLst>
              <a:ext uri="{FF2B5EF4-FFF2-40B4-BE49-F238E27FC236}">
                <a16:creationId xmlns:a16="http://schemas.microsoft.com/office/drawing/2014/main" id="{FA24974E-C19F-E2C7-AB7F-82F1C5AC3B4C}"/>
              </a:ext>
            </a:extLst>
          </p:cNvPr>
          <p:cNvSpPr txBox="1"/>
          <p:nvPr/>
        </p:nvSpPr>
        <p:spPr>
          <a:xfrm>
            <a:off x="175698" y="4103615"/>
            <a:ext cx="11840605" cy="2460315"/>
          </a:xfrm>
          <a:prstGeom prst="rect">
            <a:avLst/>
          </a:prstGeom>
          <a:noFill/>
          <a:ln>
            <a:noFill/>
          </a:ln>
        </p:spPr>
        <p:txBody>
          <a:bodyPr vert="horz" wrap="square" lIns="121920" tIns="60960" rIns="121920" bIns="60960" rtlCol="0" anchor="ctr">
            <a:noAutofit/>
          </a:bodyPr>
          <a:lstStyle/>
          <a:p>
            <a:pPr>
              <a:spcBef>
                <a:spcPts val="800"/>
              </a:spcBef>
            </a:pPr>
            <a:r>
              <a:rPr lang="en-US" sz="2400">
                <a:latin typeface="Palatino"/>
                <a:ea typeface="MS Mincho" panose="02020609040205080304" pitchFamily="49" charset="-128"/>
                <a:cs typeface="Arial" panose="020B0604020202020204" pitchFamily="34" charset="0"/>
              </a:rPr>
              <a:t>When determining whether to approve or decline the order, consider:</a:t>
            </a:r>
            <a:endParaRPr lang="en-US" sz="2400">
              <a:latin typeface="Palatino"/>
              <a:ea typeface="MS Mincho" panose="02020609040205080304" pitchFamily="49" charset="-128"/>
              <a:cs typeface="Times New Roman" panose="02020603050405020304" pitchFamily="18" charset="0"/>
            </a:endParaRPr>
          </a:p>
          <a:p>
            <a:pPr marL="457189" indent="-457189">
              <a:buFont typeface="Symbol" panose="05050102010706020507" pitchFamily="18" charset="2"/>
              <a:buChar char=""/>
            </a:pPr>
            <a:r>
              <a:rPr lang="en-US" sz="2400">
                <a:latin typeface="Palatino"/>
                <a:ea typeface="MS Mincho" panose="02020609040205080304" pitchFamily="49" charset="-128"/>
                <a:cs typeface="Arial" panose="020B0604020202020204" pitchFamily="34" charset="0"/>
              </a:rPr>
              <a:t>Is the customer a known and trusted individual?</a:t>
            </a:r>
            <a:endParaRPr lang="en-US" sz="2400">
              <a:latin typeface="Palatino"/>
              <a:ea typeface="MS Mincho" panose="02020609040205080304" pitchFamily="49" charset="-128"/>
              <a:cs typeface="Times New Roman" panose="02020603050405020304" pitchFamily="18" charset="0"/>
            </a:endParaRPr>
          </a:p>
          <a:p>
            <a:pPr marL="457189" indent="-457189">
              <a:buFont typeface="Symbol" panose="05050102010706020507" pitchFamily="18" charset="2"/>
              <a:buChar char=""/>
            </a:pPr>
            <a:r>
              <a:rPr lang="en-US" sz="2400">
                <a:latin typeface="Palatino"/>
                <a:ea typeface="MS Mincho" panose="02020609040205080304" pitchFamily="49" charset="-128"/>
                <a:cs typeface="Arial" panose="020B0604020202020204" pitchFamily="34" charset="0"/>
              </a:rPr>
              <a:t>Are you willing and able to get the cookies to the customer’s location before the end of the sale. </a:t>
            </a:r>
            <a:endParaRPr lang="en-US" sz="2400">
              <a:latin typeface="Palatino"/>
              <a:ea typeface="MS Mincho" panose="02020609040205080304" pitchFamily="49" charset="-128"/>
              <a:cs typeface="Times New Roman" panose="02020603050405020304" pitchFamily="18" charset="0"/>
            </a:endParaRPr>
          </a:p>
          <a:p>
            <a:pPr marL="609585"/>
            <a:r>
              <a:rPr lang="en-US" sz="2400">
                <a:latin typeface="Palatino"/>
                <a:ea typeface="MS Mincho" panose="02020609040205080304" pitchFamily="49" charset="-128"/>
                <a:cs typeface="Arial" panose="020B0604020202020204" pitchFamily="34" charset="0"/>
              </a:rPr>
              <a:t>AND </a:t>
            </a:r>
            <a:endParaRPr lang="en-US" sz="2400">
              <a:latin typeface="Palatino"/>
              <a:ea typeface="MS Mincho" panose="02020609040205080304" pitchFamily="49" charset="-128"/>
              <a:cs typeface="Times New Roman" panose="02020603050405020304" pitchFamily="18" charset="0"/>
            </a:endParaRPr>
          </a:p>
          <a:p>
            <a:pPr marL="457189" indent="-457189">
              <a:buFont typeface="Symbol" panose="05050102010706020507" pitchFamily="18" charset="2"/>
              <a:buChar char=""/>
            </a:pPr>
            <a:r>
              <a:rPr lang="en-US" sz="2400">
                <a:latin typeface="Palatino"/>
                <a:ea typeface="MS Mincho" panose="02020609040205080304" pitchFamily="49" charset="-128"/>
                <a:cs typeface="Arial" panose="020B0604020202020204" pitchFamily="34" charset="0"/>
              </a:rPr>
              <a:t>Do you have or will you have the inventory available?</a:t>
            </a:r>
            <a:endParaRPr lang="en-US" sz="2400">
              <a:latin typeface="Palatino"/>
              <a:ea typeface="MS Mincho" panose="02020609040205080304" pitchFamily="49" charset="-128"/>
              <a:cs typeface="Times New Roman" panose="02020603050405020304" pitchFamily="18" charset="0"/>
            </a:endParaRPr>
          </a:p>
          <a:p>
            <a:pPr marL="304792">
              <a:spcBef>
                <a:spcPts val="800"/>
              </a:spcBef>
            </a:pPr>
            <a:r>
              <a:rPr lang="en-US" sz="2400">
                <a:latin typeface="Palatino"/>
                <a:ea typeface="MS Mincho" panose="02020609040205080304" pitchFamily="49" charset="-128"/>
                <a:cs typeface="Arial" panose="020B0604020202020204" pitchFamily="34" charset="0"/>
              </a:rPr>
              <a:t>If so, “</a:t>
            </a:r>
            <a:r>
              <a:rPr lang="en-US" sz="2400" b="1">
                <a:latin typeface="Palatino"/>
                <a:ea typeface="MS Mincho" panose="02020609040205080304" pitchFamily="49" charset="-128"/>
                <a:cs typeface="Arial" panose="020B0604020202020204" pitchFamily="34" charset="0"/>
              </a:rPr>
              <a:t>Approve Order</a:t>
            </a:r>
            <a:r>
              <a:rPr lang="en-US" sz="2400">
                <a:latin typeface="Palatino"/>
                <a:ea typeface="MS Mincho" panose="02020609040205080304" pitchFamily="49" charset="-128"/>
                <a:cs typeface="Arial" panose="020B0604020202020204" pitchFamily="34" charset="0"/>
              </a:rPr>
              <a:t>.”  </a:t>
            </a:r>
            <a:endParaRPr lang="en-US" sz="2400">
              <a:latin typeface="Palatino"/>
              <a:ea typeface="MS Mincho" panose="02020609040205080304" pitchFamily="49" charset="-128"/>
              <a:cs typeface="Times New Roman" panose="02020603050405020304" pitchFamily="18" charset="0"/>
            </a:endParaRPr>
          </a:p>
        </p:txBody>
      </p:sp>
      <p:sp>
        <p:nvSpPr>
          <p:cNvPr id="3" name="Flowchart: Off-page Connector 2">
            <a:extLst>
              <a:ext uri="{FF2B5EF4-FFF2-40B4-BE49-F238E27FC236}">
                <a16:creationId xmlns:a16="http://schemas.microsoft.com/office/drawing/2014/main" id="{2DBC0AA8-6A0B-EF9A-FCAF-F1D65086BF6F}"/>
              </a:ext>
            </a:extLst>
          </p:cNvPr>
          <p:cNvSpPr/>
          <p:nvPr/>
        </p:nvSpPr>
        <p:spPr>
          <a:xfrm>
            <a:off x="3062925" y="910964"/>
            <a:ext cx="1324925" cy="1966148"/>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ysClr val="windowText" lastClr="000000"/>
                </a:solidFill>
                <a:latin typeface="Palatino"/>
              </a:rPr>
              <a:t>Click on the “Paid by” name to review customer and order details</a:t>
            </a:r>
          </a:p>
        </p:txBody>
      </p:sp>
      <p:sp>
        <p:nvSpPr>
          <p:cNvPr id="7" name="Title 3">
            <a:extLst>
              <a:ext uri="{FF2B5EF4-FFF2-40B4-BE49-F238E27FC236}">
                <a16:creationId xmlns:a16="http://schemas.microsoft.com/office/drawing/2014/main" id="{E7A81130-4FED-A6E0-67AE-4C9898023E07}"/>
              </a:ext>
            </a:extLst>
          </p:cNvPr>
          <p:cNvSpPr txBox="1">
            <a:spLocks/>
          </p:cNvSpPr>
          <p:nvPr/>
        </p:nvSpPr>
        <p:spPr>
          <a:xfrm>
            <a:off x="1" y="260351"/>
            <a:ext cx="10993967" cy="53128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a:lstStyle>
          <a:p>
            <a:r>
              <a:rPr lang="en-US" sz="2400"/>
              <a:t>Orders</a:t>
            </a:r>
            <a:endParaRPr lang="en-US" sz="2133" i="1">
              <a:latin typeface="+mn-lt"/>
            </a:endParaRPr>
          </a:p>
        </p:txBody>
      </p:sp>
      <p:sp>
        <p:nvSpPr>
          <p:cNvPr id="5" name="Slide Number Placeholder 4">
            <a:extLst>
              <a:ext uri="{FF2B5EF4-FFF2-40B4-BE49-F238E27FC236}">
                <a16:creationId xmlns:a16="http://schemas.microsoft.com/office/drawing/2014/main" id="{BCD52799-2268-F01F-6D2E-129ACA0B0175}"/>
              </a:ext>
            </a:extLst>
          </p:cNvPr>
          <p:cNvSpPr>
            <a:spLocks noGrp="1"/>
          </p:cNvSpPr>
          <p:nvPr>
            <p:ph type="sldNum" sz="quarter" idx="10"/>
          </p:nvPr>
        </p:nvSpPr>
        <p:spPr/>
        <p:txBody>
          <a:bodyPr/>
          <a:lstStyle/>
          <a:p>
            <a:fld id="{7691CCDB-B024-8747-B233-CAD1CBC7A901}" type="slidenum">
              <a:rPr lang="en-US" smtClean="0"/>
              <a:pPr/>
              <a:t>49</a:t>
            </a:fld>
            <a:endParaRPr lang="en-US"/>
          </a:p>
        </p:txBody>
      </p:sp>
      <p:sp>
        <p:nvSpPr>
          <p:cNvPr id="4" name="Footer Placeholder 3">
            <a:extLst>
              <a:ext uri="{FF2B5EF4-FFF2-40B4-BE49-F238E27FC236}">
                <a16:creationId xmlns:a16="http://schemas.microsoft.com/office/drawing/2014/main" id="{5D333EFA-C326-E6AA-9A92-0D63F8F1C4B6}"/>
              </a:ext>
            </a:extLst>
          </p:cNvPr>
          <p:cNvSpPr>
            <a:spLocks noGrp="1"/>
          </p:cNvSpPr>
          <p:nvPr>
            <p:ph type="ftr" sz="quarter" idx="11"/>
          </p:nvPr>
        </p:nvSpPr>
        <p:spPr/>
        <p:txBody>
          <a:bodyPr/>
          <a:lstStyle/>
          <a:p>
            <a:r>
              <a:rPr lang="en-US"/>
              <a:t>©2024 Girl Scouts of the USA. All Rights Reserved. Not for public distribution.</a:t>
            </a:r>
          </a:p>
        </p:txBody>
      </p:sp>
    </p:spTree>
    <p:extLst>
      <p:ext uri="{BB962C8B-B14F-4D97-AF65-F5344CB8AC3E}">
        <p14:creationId xmlns:p14="http://schemas.microsoft.com/office/powerpoint/2010/main" val="3529359280"/>
      </p:ext>
    </p:extLst>
  </p:cSld>
  <p:clrMapOvr>
    <a:masterClrMapping/>
  </p:clrMapOvr>
  <mc:AlternateContent xmlns:mc="http://schemas.openxmlformats.org/markup-compatibility/2006" xmlns:p14="http://schemas.microsoft.com/office/powerpoint/2010/main">
    <mc:Choice Requires="p14">
      <p:transition spd="slow" p14:dur="2000" advTm="57850"/>
    </mc:Choice>
    <mc:Fallback xmlns="">
      <p:transition spd="slow" advTm="5785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3D4D72E-60ED-C1C9-A2C9-05E1963DB2CA}"/>
              </a:ext>
            </a:extLst>
          </p:cNvPr>
          <p:cNvSpPr txBox="1">
            <a:spLocks/>
          </p:cNvSpPr>
          <p:nvPr/>
        </p:nvSpPr>
        <p:spPr>
          <a:xfrm>
            <a:off x="3533315" y="149709"/>
            <a:ext cx="65473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Girl Scout Text Book" panose="02020003000000000000" pitchFamily="18" charset="0"/>
                <a:ea typeface="+mj-ea"/>
                <a:cs typeface="+mj-cs"/>
              </a:defRPr>
            </a:lvl1pPr>
          </a:lstStyle>
          <a:p>
            <a:r>
              <a:rPr lang="en-US">
                <a:latin typeface="Girl Scout Display Light"/>
              </a:rPr>
              <a:t>What is Digital Cookie?</a:t>
            </a:r>
            <a:endParaRPr lang="en-US"/>
          </a:p>
        </p:txBody>
      </p:sp>
      <p:sp>
        <p:nvSpPr>
          <p:cNvPr id="13" name="Content Placeholder 2">
            <a:extLst>
              <a:ext uri="{FF2B5EF4-FFF2-40B4-BE49-F238E27FC236}">
                <a16:creationId xmlns:a16="http://schemas.microsoft.com/office/drawing/2014/main" id="{D017C4F2-99B8-971C-1F31-9757794F94D5}"/>
              </a:ext>
            </a:extLst>
          </p:cNvPr>
          <p:cNvSpPr txBox="1">
            <a:spLocks/>
          </p:cNvSpPr>
          <p:nvPr/>
        </p:nvSpPr>
        <p:spPr>
          <a:xfrm>
            <a:off x="3655062" y="1475272"/>
            <a:ext cx="8409938" cy="42893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dirty="0">
                <a:effectLst/>
                <a:latin typeface="Girl Scout Display Light" panose="02020003000000000000" pitchFamily="18" charset="0"/>
                <a:hlinkClick r:id="rId3"/>
              </a:rPr>
              <a:t>Digital Cookie</a:t>
            </a:r>
            <a:r>
              <a:rPr lang="en-US" dirty="0">
                <a:effectLst/>
                <a:latin typeface="Girl Scout Display Light" panose="02020003000000000000" pitchFamily="18" charset="0"/>
              </a:rPr>
              <a:t> is the online cookie system that troop volunteers and their Girl Scout families use to</a:t>
            </a:r>
            <a:r>
              <a:rPr lang="en-US">
                <a:effectLst/>
                <a:latin typeface="Girl Scout Display Light" panose="02020003000000000000" pitchFamily="18" charset="0"/>
              </a:rPr>
              <a:t> engage in online sales.</a:t>
            </a:r>
            <a:endParaRPr lang="en-US" kern="100">
              <a:latin typeface="Girl Scout Display Light" panose="02020003000000000000" pitchFamily="18" charset="0"/>
              <a:ea typeface="Calibri"/>
              <a:cs typeface="Arial"/>
            </a:endParaRPr>
          </a:p>
          <a:p>
            <a:pPr marL="0" marR="0">
              <a:lnSpc>
                <a:spcPct val="107000"/>
              </a:lnSpc>
              <a:spcBef>
                <a:spcPts val="0"/>
              </a:spcBef>
              <a:spcAft>
                <a:spcPts val="800"/>
              </a:spcAft>
            </a:pPr>
            <a:r>
              <a:rPr lang="en-US" kern="100">
                <a:latin typeface="Girl Scout Display Light" panose="02020003000000000000" pitchFamily="18" charset="0"/>
                <a:ea typeface="Calibri"/>
                <a:cs typeface="Arial"/>
              </a:rPr>
              <a:t>Mobile app for processing payments:</a:t>
            </a:r>
          </a:p>
          <a:p>
            <a:pPr marL="457200" lvl="1">
              <a:lnSpc>
                <a:spcPct val="107000"/>
              </a:lnSpc>
              <a:spcBef>
                <a:spcPts val="0"/>
              </a:spcBef>
              <a:spcAft>
                <a:spcPts val="800"/>
              </a:spcAft>
            </a:pPr>
            <a:r>
              <a:rPr lang="en-US" kern="100">
                <a:latin typeface="Girl Scout Display Light" panose="02020003000000000000" pitchFamily="18" charset="0"/>
                <a:ea typeface="Calibri"/>
                <a:cs typeface="Arial"/>
              </a:rPr>
              <a:t>In-person sales</a:t>
            </a:r>
          </a:p>
          <a:p>
            <a:pPr marL="457200" lvl="1">
              <a:lnSpc>
                <a:spcPct val="107000"/>
              </a:lnSpc>
              <a:spcBef>
                <a:spcPts val="0"/>
              </a:spcBef>
              <a:spcAft>
                <a:spcPts val="800"/>
              </a:spcAft>
            </a:pPr>
            <a:r>
              <a:rPr lang="en-US" kern="100" dirty="0">
                <a:latin typeface="Girl Scout Display Light" panose="02020003000000000000" pitchFamily="18" charset="0"/>
                <a:ea typeface="Calibri"/>
                <a:cs typeface="Arial"/>
              </a:rPr>
              <a:t>Cookie </a:t>
            </a:r>
            <a:r>
              <a:rPr lang="en-US" kern="100">
                <a:latin typeface="Girl Scout Display Light" panose="02020003000000000000" pitchFamily="18" charset="0"/>
                <a:ea typeface="Calibri"/>
                <a:cs typeface="Arial"/>
              </a:rPr>
              <a:t>Booth </a:t>
            </a:r>
            <a:r>
              <a:rPr lang="en-US" kern="100" dirty="0">
                <a:latin typeface="Girl Scout Display Light" panose="02020003000000000000" pitchFamily="18" charset="0"/>
                <a:ea typeface="Calibri"/>
                <a:cs typeface="Arial"/>
              </a:rPr>
              <a:t>sales</a:t>
            </a:r>
            <a:endParaRPr lang="en-US">
              <a:latin typeface="Girl Scout Display Light" panose="02020003000000000000" pitchFamily="18" charset="0"/>
              <a:ea typeface="Calibri"/>
              <a:cs typeface="Arial"/>
            </a:endParaRPr>
          </a:p>
        </p:txBody>
      </p:sp>
      <p:pic>
        <p:nvPicPr>
          <p:cNvPr id="2" name="Picture 1">
            <a:extLst>
              <a:ext uri="{FF2B5EF4-FFF2-40B4-BE49-F238E27FC236}">
                <a16:creationId xmlns:a16="http://schemas.microsoft.com/office/drawing/2014/main" id="{BE0B9F6C-4A8C-F378-D7E5-1534D194DB5D}"/>
              </a:ext>
            </a:extLst>
          </p:cNvPr>
          <p:cNvPicPr>
            <a:picLocks noChangeAspect="1"/>
          </p:cNvPicPr>
          <p:nvPr/>
        </p:nvPicPr>
        <p:blipFill>
          <a:blip r:embed="rId4"/>
          <a:stretch>
            <a:fillRect/>
          </a:stretch>
        </p:blipFill>
        <p:spPr>
          <a:xfrm>
            <a:off x="713247" y="2316625"/>
            <a:ext cx="2079514" cy="2224750"/>
          </a:xfrm>
          <a:prstGeom prst="rect">
            <a:avLst/>
          </a:prstGeom>
        </p:spPr>
      </p:pic>
    </p:spTree>
    <p:extLst>
      <p:ext uri="{BB962C8B-B14F-4D97-AF65-F5344CB8AC3E}">
        <p14:creationId xmlns:p14="http://schemas.microsoft.com/office/powerpoint/2010/main" val="3911509656"/>
      </p:ext>
    </p:extLst>
  </p:cSld>
  <p:clrMapOvr>
    <a:masterClrMapping/>
  </p:clrMapOvr>
  <mc:AlternateContent xmlns:mc="http://schemas.openxmlformats.org/markup-compatibility/2006" xmlns:p14="http://schemas.microsoft.com/office/powerpoint/2010/main">
    <mc:Choice Requires="p14">
      <p:transition spd="slow" p14:dur="2000" advTm="41039"/>
    </mc:Choice>
    <mc:Fallback xmlns="">
      <p:transition spd="slow" advTm="4103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F7D7435-20D2-59D0-508D-02BBC59B04C7}"/>
              </a:ext>
            </a:extLst>
          </p:cNvPr>
          <p:cNvSpPr>
            <a:spLocks noGrp="1"/>
          </p:cNvSpPr>
          <p:nvPr>
            <p:ph type="sldNum" sz="quarter" idx="10"/>
          </p:nvPr>
        </p:nvSpPr>
        <p:spPr/>
        <p:txBody>
          <a:bodyPr/>
          <a:lstStyle/>
          <a:p>
            <a:fld id="{7691CCDB-B024-8747-B233-CAD1CBC7A901}" type="slidenum">
              <a:rPr lang="en-US" smtClean="0"/>
              <a:pPr/>
              <a:t>50</a:t>
            </a:fld>
            <a:endParaRPr lang="en-US"/>
          </a:p>
        </p:txBody>
      </p:sp>
      <p:sp>
        <p:nvSpPr>
          <p:cNvPr id="4" name="Footer Placeholder 3">
            <a:extLst>
              <a:ext uri="{FF2B5EF4-FFF2-40B4-BE49-F238E27FC236}">
                <a16:creationId xmlns:a16="http://schemas.microsoft.com/office/drawing/2014/main" id="{821DA4F0-FBDB-9B6B-90B4-4973CB2319FA}"/>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62B48CB3-4185-BCE7-F14B-5EF926E5D400}"/>
              </a:ext>
            </a:extLst>
          </p:cNvPr>
          <p:cNvSpPr>
            <a:spLocks noGrp="1"/>
          </p:cNvSpPr>
          <p:nvPr>
            <p:ph type="body" sz="quarter" idx="19"/>
          </p:nvPr>
        </p:nvSpPr>
        <p:spPr/>
        <p:txBody>
          <a:bodyPr/>
          <a:lstStyle/>
          <a:p>
            <a:r>
              <a:rPr lang="en-US">
                <a:latin typeface="Palatino"/>
              </a:rPr>
              <a:t>Orders</a:t>
            </a:r>
          </a:p>
        </p:txBody>
      </p:sp>
      <p:grpSp>
        <p:nvGrpSpPr>
          <p:cNvPr id="5" name="Group 4">
            <a:extLst>
              <a:ext uri="{FF2B5EF4-FFF2-40B4-BE49-F238E27FC236}">
                <a16:creationId xmlns:a16="http://schemas.microsoft.com/office/drawing/2014/main" id="{515D9EEB-64BF-40EF-44BF-364D4C1C4B98}"/>
              </a:ext>
            </a:extLst>
          </p:cNvPr>
          <p:cNvGrpSpPr/>
          <p:nvPr/>
        </p:nvGrpSpPr>
        <p:grpSpPr>
          <a:xfrm>
            <a:off x="1450339" y="1209311"/>
            <a:ext cx="6035040" cy="2395220"/>
            <a:chOff x="0" y="0"/>
            <a:chExt cx="3605530" cy="1190625"/>
          </a:xfrm>
        </p:grpSpPr>
        <p:pic>
          <p:nvPicPr>
            <p:cNvPr id="6" name="Picture 5">
              <a:extLst>
                <a:ext uri="{FF2B5EF4-FFF2-40B4-BE49-F238E27FC236}">
                  <a16:creationId xmlns:a16="http://schemas.microsoft.com/office/drawing/2014/main" id="{FB88DCE5-8DCB-B363-48E6-7F2181251503}"/>
                </a:ext>
              </a:extLst>
            </p:cNvPr>
            <p:cNvPicPr>
              <a:picLocks noChangeAspect="1"/>
            </p:cNvPicPr>
            <p:nvPr/>
          </p:nvPicPr>
          <p:blipFill>
            <a:blip r:embed="rId3"/>
            <a:stretch>
              <a:fillRect/>
            </a:stretch>
          </p:blipFill>
          <p:spPr>
            <a:xfrm>
              <a:off x="0" y="0"/>
              <a:ext cx="3605530" cy="1190625"/>
            </a:xfrm>
            <a:prstGeom prst="rect">
              <a:avLst/>
            </a:prstGeom>
            <a:ln>
              <a:solidFill>
                <a:schemeClr val="tx1"/>
              </a:solidFill>
            </a:ln>
          </p:spPr>
        </p:pic>
        <p:sp>
          <p:nvSpPr>
            <p:cNvPr id="7" name="Rectangle 6">
              <a:extLst>
                <a:ext uri="{FF2B5EF4-FFF2-40B4-BE49-F238E27FC236}">
                  <a16:creationId xmlns:a16="http://schemas.microsoft.com/office/drawing/2014/main" id="{426E42E1-1606-5B63-15AB-CAD31FCA6310}"/>
                </a:ext>
              </a:extLst>
            </p:cNvPr>
            <p:cNvSpPr/>
            <p:nvPr/>
          </p:nvSpPr>
          <p:spPr>
            <a:xfrm>
              <a:off x="588397" y="111318"/>
              <a:ext cx="434174"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8" name="Rectangle 7">
              <a:extLst>
                <a:ext uri="{FF2B5EF4-FFF2-40B4-BE49-F238E27FC236}">
                  <a16:creationId xmlns:a16="http://schemas.microsoft.com/office/drawing/2014/main" id="{F7E2A796-BD4D-5B0A-0D6B-47C04DC5621F}"/>
                </a:ext>
              </a:extLst>
            </p:cNvPr>
            <p:cNvSpPr/>
            <p:nvPr/>
          </p:nvSpPr>
          <p:spPr>
            <a:xfrm>
              <a:off x="1081378" y="111318"/>
              <a:ext cx="449580"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grpSp>
      <p:sp>
        <p:nvSpPr>
          <p:cNvPr id="9" name="Callout: Right Arrow 8">
            <a:extLst>
              <a:ext uri="{FF2B5EF4-FFF2-40B4-BE49-F238E27FC236}">
                <a16:creationId xmlns:a16="http://schemas.microsoft.com/office/drawing/2014/main" id="{8B60623A-3792-846D-9267-59CBDD4F2E36}"/>
              </a:ext>
            </a:extLst>
          </p:cNvPr>
          <p:cNvSpPr/>
          <p:nvPr/>
        </p:nvSpPr>
        <p:spPr>
          <a:xfrm>
            <a:off x="424693" y="2084372"/>
            <a:ext cx="1221740" cy="765387"/>
          </a:xfrm>
          <a:prstGeom prst="rightArrowCallou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Times New Roman" panose="02020603050405020304" pitchFamily="18" charset="0"/>
              </a:rPr>
              <a:t>Check box </a:t>
            </a:r>
            <a:endParaRPr lang="en-US" sz="2133">
              <a:latin typeface="Palatino"/>
              <a:ea typeface="MS Mincho" panose="02020609040205080304" pitchFamily="49" charset="-128"/>
              <a:cs typeface="Times New Roman" panose="02020603050405020304" pitchFamily="18" charset="0"/>
            </a:endParaRPr>
          </a:p>
        </p:txBody>
      </p:sp>
      <p:sp>
        <p:nvSpPr>
          <p:cNvPr id="10" name="Title 3">
            <a:extLst>
              <a:ext uri="{FF2B5EF4-FFF2-40B4-BE49-F238E27FC236}">
                <a16:creationId xmlns:a16="http://schemas.microsoft.com/office/drawing/2014/main" id="{41DD5FCD-738A-5FA7-8762-EBC9EAEF7355}"/>
              </a:ext>
            </a:extLst>
          </p:cNvPr>
          <p:cNvSpPr txBox="1">
            <a:spLocks/>
          </p:cNvSpPr>
          <p:nvPr/>
        </p:nvSpPr>
        <p:spPr>
          <a:xfrm>
            <a:off x="228598" y="629669"/>
            <a:ext cx="6035039" cy="657475"/>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400" b="1">
                <a:latin typeface="Palatino"/>
              </a:rPr>
              <a:t>Approving/Declining Orders in Bulk</a:t>
            </a:r>
          </a:p>
        </p:txBody>
      </p:sp>
      <p:pic>
        <p:nvPicPr>
          <p:cNvPr id="21" name="Picture 20">
            <a:extLst>
              <a:ext uri="{FF2B5EF4-FFF2-40B4-BE49-F238E27FC236}">
                <a16:creationId xmlns:a16="http://schemas.microsoft.com/office/drawing/2014/main" id="{BD47E147-B961-0BC1-0948-3D6927A2C44E}"/>
              </a:ext>
            </a:extLst>
          </p:cNvPr>
          <p:cNvPicPr>
            <a:picLocks noChangeAspect="1"/>
          </p:cNvPicPr>
          <p:nvPr/>
        </p:nvPicPr>
        <p:blipFill rotWithShape="1">
          <a:blip r:embed="rId4"/>
          <a:srcRect l="2782" t="5868" r="3913" b="10736"/>
          <a:stretch/>
        </p:blipFill>
        <p:spPr bwMode="auto">
          <a:xfrm>
            <a:off x="5909074" y="4263667"/>
            <a:ext cx="5714153" cy="2098887"/>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2" name="Star: 12 Points 21">
            <a:extLst>
              <a:ext uri="{FF2B5EF4-FFF2-40B4-BE49-F238E27FC236}">
                <a16:creationId xmlns:a16="http://schemas.microsoft.com/office/drawing/2014/main" id="{77F23E32-F4EC-8E5B-6DE0-6B7FE6C35F67}"/>
              </a:ext>
            </a:extLst>
          </p:cNvPr>
          <p:cNvSpPr/>
          <p:nvPr/>
        </p:nvSpPr>
        <p:spPr>
          <a:xfrm rot="20885241">
            <a:off x="2461350" y="3711603"/>
            <a:ext cx="3373967" cy="2557780"/>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b="1" i="1">
                <a:solidFill>
                  <a:srgbClr val="000000"/>
                </a:solidFill>
                <a:latin typeface="Palatino"/>
                <a:ea typeface="MS Mincho" panose="02020609040205080304" pitchFamily="49" charset="-128"/>
                <a:cs typeface="Arial" panose="020B0604020202020204" pitchFamily="34" charset="0"/>
              </a:rPr>
              <a:t>Once you approve or decline you can’t change the action and an email is deployed to the customer.</a:t>
            </a:r>
            <a:endParaRPr lang="en-US" sz="2133">
              <a:latin typeface="Palatino"/>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63445516"/>
      </p:ext>
    </p:extLst>
  </p:cSld>
  <p:clrMapOvr>
    <a:masterClrMapping/>
  </p:clrMapOvr>
  <mc:AlternateContent xmlns:mc="http://schemas.openxmlformats.org/markup-compatibility/2006" xmlns:p14="http://schemas.microsoft.com/office/powerpoint/2010/main">
    <mc:Choice Requires="p14">
      <p:transition spd="slow" p14:dur="2000" advTm="22301"/>
    </mc:Choice>
    <mc:Fallback xmlns="">
      <p:transition spd="slow" advTm="22301"/>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F32EB8-48DD-235A-2888-8A59DB4D51CA}"/>
              </a:ext>
            </a:extLst>
          </p:cNvPr>
          <p:cNvPicPr>
            <a:picLocks noChangeAspect="1"/>
          </p:cNvPicPr>
          <p:nvPr/>
        </p:nvPicPr>
        <p:blipFill>
          <a:blip r:embed="rId3"/>
          <a:stretch>
            <a:fillRect/>
          </a:stretch>
        </p:blipFill>
        <p:spPr>
          <a:xfrm>
            <a:off x="1146051" y="1280909"/>
            <a:ext cx="4164827" cy="4930699"/>
          </a:xfrm>
          <a:prstGeom prst="rect">
            <a:avLst/>
          </a:prstGeom>
          <a:ln>
            <a:solidFill>
              <a:schemeClr val="tx1"/>
            </a:solidFill>
          </a:ln>
        </p:spPr>
      </p:pic>
      <p:sp>
        <p:nvSpPr>
          <p:cNvPr id="5" name="Slide Number Placeholder 4">
            <a:extLst>
              <a:ext uri="{FF2B5EF4-FFF2-40B4-BE49-F238E27FC236}">
                <a16:creationId xmlns:a16="http://schemas.microsoft.com/office/drawing/2014/main" id="{D16280C9-16CB-3F17-3A80-2E30A433681A}"/>
              </a:ext>
            </a:extLst>
          </p:cNvPr>
          <p:cNvSpPr>
            <a:spLocks noGrp="1"/>
          </p:cNvSpPr>
          <p:nvPr>
            <p:ph type="sldNum" sz="quarter" idx="10"/>
          </p:nvPr>
        </p:nvSpPr>
        <p:spPr/>
        <p:txBody>
          <a:bodyPr/>
          <a:lstStyle/>
          <a:p>
            <a:fld id="{7691CCDB-B024-8747-B233-CAD1CBC7A901}" type="slidenum">
              <a:rPr lang="en-US" smtClean="0"/>
              <a:pPr/>
              <a:t>51</a:t>
            </a:fld>
            <a:endParaRPr lang="en-US"/>
          </a:p>
        </p:txBody>
      </p:sp>
      <p:sp>
        <p:nvSpPr>
          <p:cNvPr id="4" name="Footer Placeholder 3">
            <a:extLst>
              <a:ext uri="{FF2B5EF4-FFF2-40B4-BE49-F238E27FC236}">
                <a16:creationId xmlns:a16="http://schemas.microsoft.com/office/drawing/2014/main" id="{B0ADA7F4-9550-2D62-9858-23A1CA8D7E05}"/>
              </a:ext>
            </a:extLst>
          </p:cNvPr>
          <p:cNvSpPr>
            <a:spLocks noGrp="1"/>
          </p:cNvSpPr>
          <p:nvPr>
            <p:ph type="ftr" sz="quarter" idx="11"/>
          </p:nvPr>
        </p:nvSpPr>
        <p:spPr/>
        <p:txBody>
          <a:bodyPr/>
          <a:lstStyle/>
          <a:p>
            <a:r>
              <a:rPr lang="en-US">
                <a:latin typeface="+mj-lt"/>
              </a:rPr>
              <a:t>©2024 Girl Scouts of the USA. All Rights Reserved. Not for public distribution.</a:t>
            </a:r>
          </a:p>
        </p:txBody>
      </p:sp>
      <p:sp>
        <p:nvSpPr>
          <p:cNvPr id="13" name="Text Placeholder 2">
            <a:extLst>
              <a:ext uri="{FF2B5EF4-FFF2-40B4-BE49-F238E27FC236}">
                <a16:creationId xmlns:a16="http://schemas.microsoft.com/office/drawing/2014/main" id="{43B968FB-4841-D2F1-7920-99E8486737DD}"/>
              </a:ext>
            </a:extLst>
          </p:cNvPr>
          <p:cNvSpPr>
            <a:spLocks noGrp="1"/>
          </p:cNvSpPr>
          <p:nvPr>
            <p:ph type="body" sz="quarter" idx="19"/>
          </p:nvPr>
        </p:nvSpPr>
        <p:spPr/>
        <p:txBody>
          <a:bodyPr/>
          <a:lstStyle/>
          <a:p>
            <a:r>
              <a:rPr lang="en-US"/>
              <a:t>Orders</a:t>
            </a:r>
          </a:p>
        </p:txBody>
      </p:sp>
      <p:grpSp>
        <p:nvGrpSpPr>
          <p:cNvPr id="18" name="Group 17">
            <a:extLst>
              <a:ext uri="{FF2B5EF4-FFF2-40B4-BE49-F238E27FC236}">
                <a16:creationId xmlns:a16="http://schemas.microsoft.com/office/drawing/2014/main" id="{889218E9-4C43-7FA4-246D-BCCF9A60DB92}"/>
              </a:ext>
            </a:extLst>
          </p:cNvPr>
          <p:cNvGrpSpPr/>
          <p:nvPr/>
        </p:nvGrpSpPr>
        <p:grpSpPr>
          <a:xfrm>
            <a:off x="228601" y="5891048"/>
            <a:ext cx="2979820" cy="352213"/>
            <a:chOff x="135613" y="4396840"/>
            <a:chExt cx="2234865" cy="264160"/>
          </a:xfrm>
        </p:grpSpPr>
        <p:sp>
          <p:nvSpPr>
            <p:cNvPr id="7" name="Rectangle 6">
              <a:extLst>
                <a:ext uri="{FF2B5EF4-FFF2-40B4-BE49-F238E27FC236}">
                  <a16:creationId xmlns:a16="http://schemas.microsoft.com/office/drawing/2014/main" id="{C33B5E65-5AB6-0C20-29B9-180BA9F8764A}"/>
                </a:ext>
              </a:extLst>
            </p:cNvPr>
            <p:cNvSpPr/>
            <p:nvPr/>
          </p:nvSpPr>
          <p:spPr>
            <a:xfrm>
              <a:off x="823701" y="4446176"/>
              <a:ext cx="626746" cy="163338"/>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8" name="Rectangle 7">
              <a:extLst>
                <a:ext uri="{FF2B5EF4-FFF2-40B4-BE49-F238E27FC236}">
                  <a16:creationId xmlns:a16="http://schemas.microsoft.com/office/drawing/2014/main" id="{99D53081-FEBE-C6E0-E646-0B236183C065}"/>
                </a:ext>
              </a:extLst>
            </p:cNvPr>
            <p:cNvSpPr/>
            <p:nvPr/>
          </p:nvSpPr>
          <p:spPr>
            <a:xfrm>
              <a:off x="1661167" y="4423510"/>
              <a:ext cx="709311" cy="196124"/>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0" name="Arrow: Down 9">
              <a:extLst>
                <a:ext uri="{FF2B5EF4-FFF2-40B4-BE49-F238E27FC236}">
                  <a16:creationId xmlns:a16="http://schemas.microsoft.com/office/drawing/2014/main" id="{1D4E14BA-305B-EAD1-D1C7-9D35A6BFECFF}"/>
                </a:ext>
              </a:extLst>
            </p:cNvPr>
            <p:cNvSpPr/>
            <p:nvPr/>
          </p:nvSpPr>
          <p:spPr>
            <a:xfrm rot="16200000">
              <a:off x="316906" y="4215547"/>
              <a:ext cx="264160" cy="626745"/>
            </a:xfrm>
            <a:prstGeom prst="downArrow">
              <a:avLst/>
            </a:prstGeom>
            <a:solidFill>
              <a:srgbClr val="FFC000"/>
            </a:solidFill>
            <a:ln w="9525" cap="flat" cmpd="sng" algn="ctr">
              <a:solidFill>
                <a:srgbClr val="FFC000"/>
              </a:solid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grpSp>
      <p:sp>
        <p:nvSpPr>
          <p:cNvPr id="14" name="Title 3">
            <a:extLst>
              <a:ext uri="{FF2B5EF4-FFF2-40B4-BE49-F238E27FC236}">
                <a16:creationId xmlns:a16="http://schemas.microsoft.com/office/drawing/2014/main" id="{3BDE3153-7258-251D-4AC3-8E343E466E9D}"/>
              </a:ext>
            </a:extLst>
          </p:cNvPr>
          <p:cNvSpPr txBox="1">
            <a:spLocks/>
          </p:cNvSpPr>
          <p:nvPr/>
        </p:nvSpPr>
        <p:spPr>
          <a:xfrm>
            <a:off x="228600" y="579177"/>
            <a:ext cx="7416801" cy="657475"/>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400" b="1">
                <a:latin typeface="Palatino"/>
              </a:rPr>
              <a:t>Approving/Declining Orders Individually</a:t>
            </a:r>
          </a:p>
        </p:txBody>
      </p:sp>
      <p:pic>
        <p:nvPicPr>
          <p:cNvPr id="15" name="Picture 14">
            <a:extLst>
              <a:ext uri="{FF2B5EF4-FFF2-40B4-BE49-F238E27FC236}">
                <a16:creationId xmlns:a16="http://schemas.microsoft.com/office/drawing/2014/main" id="{5AE2CEA0-4B21-CA09-23E2-95CE33024B1C}"/>
              </a:ext>
            </a:extLst>
          </p:cNvPr>
          <p:cNvPicPr>
            <a:picLocks noChangeAspect="1"/>
          </p:cNvPicPr>
          <p:nvPr/>
        </p:nvPicPr>
        <p:blipFill>
          <a:blip r:embed="rId4"/>
          <a:stretch>
            <a:fillRect/>
          </a:stretch>
        </p:blipFill>
        <p:spPr>
          <a:xfrm>
            <a:off x="6276128" y="2881046"/>
            <a:ext cx="5247765" cy="2203497"/>
          </a:xfrm>
          <a:prstGeom prst="rect">
            <a:avLst/>
          </a:prstGeom>
          <a:ln>
            <a:solidFill>
              <a:schemeClr val="tx1"/>
            </a:solidFill>
          </a:ln>
        </p:spPr>
      </p:pic>
      <p:sp>
        <p:nvSpPr>
          <p:cNvPr id="3" name="Star: 12 Points 2">
            <a:extLst>
              <a:ext uri="{FF2B5EF4-FFF2-40B4-BE49-F238E27FC236}">
                <a16:creationId xmlns:a16="http://schemas.microsoft.com/office/drawing/2014/main" id="{C0163465-8AC2-58A0-8786-D93C4DF9DD81}"/>
              </a:ext>
            </a:extLst>
          </p:cNvPr>
          <p:cNvSpPr/>
          <p:nvPr/>
        </p:nvSpPr>
        <p:spPr>
          <a:xfrm rot="378810">
            <a:off x="8665728" y="436849"/>
            <a:ext cx="3341088" cy="2377948"/>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b="1" i="1">
                <a:solidFill>
                  <a:srgbClr val="000000"/>
                </a:solidFill>
                <a:latin typeface="Palatino"/>
                <a:ea typeface="MS Mincho" panose="02020609040205080304" pitchFamily="49" charset="-128"/>
                <a:cs typeface="Arial" panose="020B0604020202020204" pitchFamily="34" charset="0"/>
              </a:rPr>
              <a:t>Once approved: customers receive an email to expect their cookies within two weeks of when you have them.</a:t>
            </a:r>
            <a:endParaRPr lang="en-US" sz="2667">
              <a:latin typeface="Palatino"/>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05003644"/>
      </p:ext>
    </p:extLst>
  </p:cSld>
  <p:clrMapOvr>
    <a:masterClrMapping/>
  </p:clrMapOvr>
  <mc:AlternateContent xmlns:mc="http://schemas.openxmlformats.org/markup-compatibility/2006" xmlns:p14="http://schemas.microsoft.com/office/powerpoint/2010/main">
    <mc:Choice Requires="p14">
      <p:transition spd="slow" p14:dur="2000" advTm="22672"/>
    </mc:Choice>
    <mc:Fallback xmlns="">
      <p:transition spd="slow" advTm="22672"/>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78F98191-C151-602C-98E9-72313E2C3F53}"/>
              </a:ext>
            </a:extLst>
          </p:cNvPr>
          <p:cNvSpPr>
            <a:spLocks noGrp="1"/>
          </p:cNvSpPr>
          <p:nvPr>
            <p:ph type="sldNum" sz="quarter" idx="10"/>
          </p:nvPr>
        </p:nvSpPr>
        <p:spPr/>
        <p:txBody>
          <a:bodyPr/>
          <a:lstStyle/>
          <a:p>
            <a:fld id="{7691CCDB-B024-8747-B233-CAD1CBC7A901}" type="slidenum">
              <a:rPr lang="en-US" smtClean="0"/>
              <a:pPr/>
              <a:t>52</a:t>
            </a:fld>
            <a:endParaRPr lang="en-US"/>
          </a:p>
        </p:txBody>
      </p:sp>
      <p:sp>
        <p:nvSpPr>
          <p:cNvPr id="16" name="Footer Placeholder 15">
            <a:extLst>
              <a:ext uri="{FF2B5EF4-FFF2-40B4-BE49-F238E27FC236}">
                <a16:creationId xmlns:a16="http://schemas.microsoft.com/office/drawing/2014/main" id="{95A1E6B0-EBE0-3BA5-9B0A-F56B3420983D}"/>
              </a:ext>
            </a:extLst>
          </p:cNvPr>
          <p:cNvSpPr>
            <a:spLocks noGrp="1"/>
          </p:cNvSpPr>
          <p:nvPr>
            <p:ph type="ftr" sz="quarter" idx="11"/>
          </p:nvPr>
        </p:nvSpPr>
        <p:spPr/>
        <p:txBody>
          <a:bodyPr/>
          <a:lstStyle/>
          <a:p>
            <a:r>
              <a:rPr lang="en-US"/>
              <a:t>©2024 Girl Scouts of the USA. All Rights Reserved. Not for public distribution.</a:t>
            </a:r>
          </a:p>
        </p:txBody>
      </p:sp>
      <p:sp>
        <p:nvSpPr>
          <p:cNvPr id="10" name="Text Placeholder 9">
            <a:extLst>
              <a:ext uri="{FF2B5EF4-FFF2-40B4-BE49-F238E27FC236}">
                <a16:creationId xmlns:a16="http://schemas.microsoft.com/office/drawing/2014/main" id="{398068B3-2C1E-4F06-4D7E-FC9E3EAE88C2}"/>
              </a:ext>
            </a:extLst>
          </p:cNvPr>
          <p:cNvSpPr>
            <a:spLocks noGrp="1"/>
          </p:cNvSpPr>
          <p:nvPr>
            <p:ph type="body" sz="quarter" idx="19"/>
          </p:nvPr>
        </p:nvSpPr>
        <p:spPr/>
        <p:txBody>
          <a:bodyPr/>
          <a:lstStyle/>
          <a:p>
            <a:r>
              <a:rPr lang="en-US">
                <a:latin typeface="Palatino"/>
              </a:rPr>
              <a:t>Orders</a:t>
            </a:r>
          </a:p>
        </p:txBody>
      </p:sp>
      <p:sp>
        <p:nvSpPr>
          <p:cNvPr id="13" name="Title 3">
            <a:extLst>
              <a:ext uri="{FF2B5EF4-FFF2-40B4-BE49-F238E27FC236}">
                <a16:creationId xmlns:a16="http://schemas.microsoft.com/office/drawing/2014/main" id="{33B36DCF-D9C0-AC77-564B-2A6C9A97BB5B}"/>
              </a:ext>
            </a:extLst>
          </p:cNvPr>
          <p:cNvSpPr txBox="1">
            <a:spLocks/>
          </p:cNvSpPr>
          <p:nvPr/>
        </p:nvSpPr>
        <p:spPr>
          <a:xfrm>
            <a:off x="228600" y="579177"/>
            <a:ext cx="6744129" cy="657475"/>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400" b="1">
                <a:latin typeface="Palatino"/>
              </a:rPr>
              <a:t>Orders to Deliver</a:t>
            </a:r>
          </a:p>
        </p:txBody>
      </p:sp>
      <p:grpSp>
        <p:nvGrpSpPr>
          <p:cNvPr id="4" name="Group 3">
            <a:extLst>
              <a:ext uri="{FF2B5EF4-FFF2-40B4-BE49-F238E27FC236}">
                <a16:creationId xmlns:a16="http://schemas.microsoft.com/office/drawing/2014/main" id="{0BE5B00F-BAE2-80E6-572E-1358457BB2A2}"/>
              </a:ext>
            </a:extLst>
          </p:cNvPr>
          <p:cNvGrpSpPr/>
          <p:nvPr/>
        </p:nvGrpSpPr>
        <p:grpSpPr>
          <a:xfrm>
            <a:off x="254000" y="2250225"/>
            <a:ext cx="11152976" cy="3184132"/>
            <a:chOff x="555883" y="1293968"/>
            <a:chExt cx="8364732" cy="2388099"/>
          </a:xfrm>
        </p:grpSpPr>
        <p:pic>
          <p:nvPicPr>
            <p:cNvPr id="18" name="Picture 17">
              <a:extLst>
                <a:ext uri="{FF2B5EF4-FFF2-40B4-BE49-F238E27FC236}">
                  <a16:creationId xmlns:a16="http://schemas.microsoft.com/office/drawing/2014/main" id="{32E8EDE5-C9FA-E842-F03B-FB8BE380F30A}"/>
                </a:ext>
              </a:extLst>
            </p:cNvPr>
            <p:cNvPicPr>
              <a:picLocks noChangeAspect="1"/>
            </p:cNvPicPr>
            <p:nvPr/>
          </p:nvPicPr>
          <p:blipFill>
            <a:blip r:embed="rId3"/>
            <a:stretch>
              <a:fillRect/>
            </a:stretch>
          </p:blipFill>
          <p:spPr>
            <a:xfrm>
              <a:off x="1579109" y="1293968"/>
              <a:ext cx="7341506" cy="2388099"/>
            </a:xfrm>
            <a:prstGeom prst="rect">
              <a:avLst/>
            </a:prstGeom>
            <a:solidFill>
              <a:schemeClr val="tx1"/>
            </a:solidFill>
            <a:ln>
              <a:solidFill>
                <a:schemeClr val="accent1"/>
              </a:solidFill>
            </a:ln>
          </p:spPr>
        </p:pic>
        <p:grpSp>
          <p:nvGrpSpPr>
            <p:cNvPr id="3" name="Group 2">
              <a:extLst>
                <a:ext uri="{FF2B5EF4-FFF2-40B4-BE49-F238E27FC236}">
                  <a16:creationId xmlns:a16="http://schemas.microsoft.com/office/drawing/2014/main" id="{2C0DE779-EF96-71D0-D532-147773459B29}"/>
                </a:ext>
              </a:extLst>
            </p:cNvPr>
            <p:cNvGrpSpPr/>
            <p:nvPr/>
          </p:nvGrpSpPr>
          <p:grpSpPr>
            <a:xfrm>
              <a:off x="555883" y="1817720"/>
              <a:ext cx="3318885" cy="1838897"/>
              <a:chOff x="166699" y="318231"/>
              <a:chExt cx="2629718" cy="1150559"/>
            </a:xfrm>
          </p:grpSpPr>
          <p:sp>
            <p:nvSpPr>
              <p:cNvPr id="5" name="Rectangle 4">
                <a:extLst>
                  <a:ext uri="{FF2B5EF4-FFF2-40B4-BE49-F238E27FC236}">
                    <a16:creationId xmlns:a16="http://schemas.microsoft.com/office/drawing/2014/main" id="{1797C13C-2AB9-86EF-3721-D865704D4758}"/>
                  </a:ext>
                </a:extLst>
              </p:cNvPr>
              <p:cNvSpPr/>
              <p:nvPr/>
            </p:nvSpPr>
            <p:spPr>
              <a:xfrm>
                <a:off x="1938010" y="433888"/>
                <a:ext cx="858407" cy="23114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6" name="Text Box 45">
                <a:extLst>
                  <a:ext uri="{FF2B5EF4-FFF2-40B4-BE49-F238E27FC236}">
                    <a16:creationId xmlns:a16="http://schemas.microsoft.com/office/drawing/2014/main" id="{6DDDF56A-DE59-7F9D-E276-BFE68C25F8A4}"/>
                  </a:ext>
                </a:extLst>
              </p:cNvPr>
              <p:cNvSpPr txBox="1"/>
              <p:nvPr/>
            </p:nvSpPr>
            <p:spPr>
              <a:xfrm>
                <a:off x="264952" y="811156"/>
                <a:ext cx="475958" cy="2862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121920" tIns="60960" rIns="121920" bIns="60960" numCol="1" spcCol="0" rtlCol="0" fromWordArt="0" anchor="t" anchorCtr="0" forceAA="0" compatLnSpc="1">
                <a:prstTxWarp prst="textNoShape">
                  <a:avLst/>
                </a:prstTxWarp>
                <a:noAutofit/>
              </a:bodyPr>
              <a:lstStyle/>
              <a:p>
                <a:r>
                  <a:rPr lang="en-US" sz="2133" b="1">
                    <a:solidFill>
                      <a:schemeClr val="tx1"/>
                    </a:solidFill>
                    <a:latin typeface="Palatino"/>
                    <a:ea typeface="MS Mincho" panose="02020609040205080304" pitchFamily="49" charset="-128"/>
                    <a:cs typeface="Times New Roman" panose="02020603050405020304" pitchFamily="18" charset="0"/>
                  </a:rPr>
                  <a:t>OR</a:t>
                </a:r>
                <a:endParaRPr lang="en-US" sz="2133">
                  <a:solidFill>
                    <a:schemeClr val="tx1"/>
                  </a:solidFill>
                  <a:latin typeface="Palatino"/>
                  <a:ea typeface="MS Mincho" panose="02020609040205080304" pitchFamily="49" charset="-128"/>
                  <a:cs typeface="Times New Roman" panose="02020603050405020304" pitchFamily="18" charset="0"/>
                </a:endParaRPr>
              </a:p>
            </p:txBody>
          </p:sp>
          <p:grpSp>
            <p:nvGrpSpPr>
              <p:cNvPr id="7" name="Group 6">
                <a:extLst>
                  <a:ext uri="{FF2B5EF4-FFF2-40B4-BE49-F238E27FC236}">
                    <a16:creationId xmlns:a16="http://schemas.microsoft.com/office/drawing/2014/main" id="{3356C9D0-E8C2-21A0-4EA5-7717D17E4C41}"/>
                  </a:ext>
                </a:extLst>
              </p:cNvPr>
              <p:cNvGrpSpPr/>
              <p:nvPr/>
            </p:nvGrpSpPr>
            <p:grpSpPr>
              <a:xfrm>
                <a:off x="166699" y="318231"/>
                <a:ext cx="961734" cy="462455"/>
                <a:chOff x="63332" y="-76187"/>
                <a:chExt cx="961734" cy="462455"/>
              </a:xfrm>
            </p:grpSpPr>
            <p:sp>
              <p:nvSpPr>
                <p:cNvPr id="12" name="Right Arrow 43">
                  <a:extLst>
                    <a:ext uri="{FF2B5EF4-FFF2-40B4-BE49-F238E27FC236}">
                      <a16:creationId xmlns:a16="http://schemas.microsoft.com/office/drawing/2014/main" id="{16E293DC-A2F3-BDB6-06D5-D75CDFFAD116}"/>
                    </a:ext>
                  </a:extLst>
                </p:cNvPr>
                <p:cNvSpPr/>
                <p:nvPr/>
              </p:nvSpPr>
              <p:spPr>
                <a:xfrm>
                  <a:off x="662804" y="54919"/>
                  <a:ext cx="362262" cy="200242"/>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15" name="Rectangle 14">
                  <a:extLst>
                    <a:ext uri="{FF2B5EF4-FFF2-40B4-BE49-F238E27FC236}">
                      <a16:creationId xmlns:a16="http://schemas.microsoft.com/office/drawing/2014/main" id="{C50087CD-83EB-D92C-835A-CBD7DCCE7C14}"/>
                    </a:ext>
                  </a:extLst>
                </p:cNvPr>
                <p:cNvSpPr/>
                <p:nvPr/>
              </p:nvSpPr>
              <p:spPr>
                <a:xfrm>
                  <a:off x="63332" y="-76187"/>
                  <a:ext cx="672465" cy="462455"/>
                </a:xfrm>
                <a:prstGeom prst="rect">
                  <a:avLst/>
                </a:prstGeom>
                <a:solidFill>
                  <a:srgbClr val="FFC000"/>
                </a:solidFill>
                <a:ln w="15875">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Times New Roman" panose="02020603050405020304" pitchFamily="18" charset="0"/>
                    </a:rPr>
                    <a:t>Select all</a:t>
                  </a:r>
                  <a:endParaRPr lang="en-US" sz="1600">
                    <a:latin typeface="Palatino"/>
                    <a:ea typeface="MS Mincho" panose="02020609040205080304" pitchFamily="49" charset="-128"/>
                    <a:cs typeface="Times New Roman" panose="02020603050405020304" pitchFamily="18" charset="0"/>
                  </a:endParaRPr>
                </a:p>
              </p:txBody>
            </p:sp>
          </p:grpSp>
          <p:grpSp>
            <p:nvGrpSpPr>
              <p:cNvPr id="8" name="Group 7">
                <a:extLst>
                  <a:ext uri="{FF2B5EF4-FFF2-40B4-BE49-F238E27FC236}">
                    <a16:creationId xmlns:a16="http://schemas.microsoft.com/office/drawing/2014/main" id="{36EDFD80-388E-B80D-E7AE-6E27FA799E43}"/>
                  </a:ext>
                </a:extLst>
              </p:cNvPr>
              <p:cNvGrpSpPr/>
              <p:nvPr/>
            </p:nvGrpSpPr>
            <p:grpSpPr>
              <a:xfrm>
                <a:off x="166699" y="1078253"/>
                <a:ext cx="1017385" cy="390537"/>
                <a:chOff x="166699" y="-31782"/>
                <a:chExt cx="1017385" cy="390537"/>
              </a:xfrm>
            </p:grpSpPr>
            <p:sp>
              <p:nvSpPr>
                <p:cNvPr id="9" name="Rectangle 8">
                  <a:extLst>
                    <a:ext uri="{FF2B5EF4-FFF2-40B4-BE49-F238E27FC236}">
                      <a16:creationId xmlns:a16="http://schemas.microsoft.com/office/drawing/2014/main" id="{6508B456-DAD1-BBA5-0730-2D27132694CB}"/>
                    </a:ext>
                  </a:extLst>
                </p:cNvPr>
                <p:cNvSpPr/>
                <p:nvPr/>
              </p:nvSpPr>
              <p:spPr>
                <a:xfrm>
                  <a:off x="166699" y="-31782"/>
                  <a:ext cx="673808" cy="390537"/>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Times New Roman" panose="02020603050405020304" pitchFamily="18" charset="0"/>
                    </a:rPr>
                    <a:t>Select a customer</a:t>
                  </a:r>
                  <a:endParaRPr lang="en-US" sz="1600">
                    <a:latin typeface="Palatino"/>
                    <a:ea typeface="MS Mincho" panose="02020609040205080304" pitchFamily="49" charset="-128"/>
                    <a:cs typeface="Times New Roman" panose="02020603050405020304" pitchFamily="18" charset="0"/>
                  </a:endParaRPr>
                </a:p>
              </p:txBody>
            </p:sp>
            <p:sp>
              <p:nvSpPr>
                <p:cNvPr id="11" name="Right Arrow 7">
                  <a:extLst>
                    <a:ext uri="{FF2B5EF4-FFF2-40B4-BE49-F238E27FC236}">
                      <a16:creationId xmlns:a16="http://schemas.microsoft.com/office/drawing/2014/main" id="{75F9F80F-EDF3-A34F-DBD7-923C99D84994}"/>
                    </a:ext>
                  </a:extLst>
                </p:cNvPr>
                <p:cNvSpPr/>
                <p:nvPr/>
              </p:nvSpPr>
              <p:spPr>
                <a:xfrm>
                  <a:off x="821822" y="64095"/>
                  <a:ext cx="362262" cy="198783"/>
                </a:xfrm>
                <a:prstGeom prst="rightArrow">
                  <a:avLst>
                    <a:gd name="adj1" fmla="val 50000"/>
                    <a:gd name="adj2" fmla="val 52340"/>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grpSp>
      </p:grpSp>
      <p:sp>
        <p:nvSpPr>
          <p:cNvPr id="14" name="Star: 12 Points 13">
            <a:extLst>
              <a:ext uri="{FF2B5EF4-FFF2-40B4-BE49-F238E27FC236}">
                <a16:creationId xmlns:a16="http://schemas.microsoft.com/office/drawing/2014/main" id="{D93D261D-9380-5FC3-4DDC-39E2F5E37314}"/>
              </a:ext>
            </a:extLst>
          </p:cNvPr>
          <p:cNvSpPr/>
          <p:nvPr/>
        </p:nvSpPr>
        <p:spPr>
          <a:xfrm>
            <a:off x="9110133" y="829621"/>
            <a:ext cx="2827867" cy="2118939"/>
          </a:xfrm>
          <a:prstGeom prst="star1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latin typeface="Palatino"/>
              </a:rPr>
              <a:t>Orders must be marked as delivered to update cookie inventory correctly. </a:t>
            </a:r>
          </a:p>
        </p:txBody>
      </p:sp>
    </p:spTree>
    <p:extLst>
      <p:ext uri="{BB962C8B-B14F-4D97-AF65-F5344CB8AC3E}">
        <p14:creationId xmlns:p14="http://schemas.microsoft.com/office/powerpoint/2010/main" val="2620211695"/>
      </p:ext>
    </p:extLst>
  </p:cSld>
  <p:clrMapOvr>
    <a:masterClrMapping/>
  </p:clrMapOvr>
  <mc:AlternateContent xmlns:mc="http://schemas.openxmlformats.org/markup-compatibility/2006" xmlns:p14="http://schemas.microsoft.com/office/powerpoint/2010/main">
    <mc:Choice Requires="p14">
      <p:transition spd="slow" p14:dur="2000" advTm="37835"/>
    </mc:Choice>
    <mc:Fallback xmlns="">
      <p:transition spd="slow" advTm="37835"/>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3749F5A-0C51-B5D0-2F98-677A2250C1D4}"/>
              </a:ext>
            </a:extLst>
          </p:cNvPr>
          <p:cNvSpPr>
            <a:spLocks noGrp="1"/>
          </p:cNvSpPr>
          <p:nvPr>
            <p:ph type="sldNum" sz="quarter" idx="10"/>
          </p:nvPr>
        </p:nvSpPr>
        <p:spPr/>
        <p:txBody>
          <a:bodyPr/>
          <a:lstStyle/>
          <a:p>
            <a:fld id="{7691CCDB-B024-8747-B233-CAD1CBC7A901}" type="slidenum">
              <a:rPr lang="en-US" smtClean="0"/>
              <a:pPr/>
              <a:t>53</a:t>
            </a:fld>
            <a:endParaRPr lang="en-US"/>
          </a:p>
        </p:txBody>
      </p:sp>
      <p:sp>
        <p:nvSpPr>
          <p:cNvPr id="5" name="Footer Placeholder 4">
            <a:extLst>
              <a:ext uri="{FF2B5EF4-FFF2-40B4-BE49-F238E27FC236}">
                <a16:creationId xmlns:a16="http://schemas.microsoft.com/office/drawing/2014/main" id="{0A7FC132-CA4F-7480-6EA3-FB292AB3E34F}"/>
              </a:ext>
            </a:extLst>
          </p:cNvPr>
          <p:cNvSpPr>
            <a:spLocks noGrp="1"/>
          </p:cNvSpPr>
          <p:nvPr>
            <p:ph type="ftr" sz="quarter" idx="11"/>
          </p:nvPr>
        </p:nvSpPr>
        <p:spPr/>
        <p:txBody>
          <a:bodyPr/>
          <a:lstStyle/>
          <a:p>
            <a:r>
              <a:rPr lang="en-US"/>
              <a:t>©2024 Girl Scouts of the USA. All Rights Reserved. Not for public distribution.</a:t>
            </a:r>
          </a:p>
        </p:txBody>
      </p:sp>
      <p:sp>
        <p:nvSpPr>
          <p:cNvPr id="3" name="Text Placeholder 2">
            <a:extLst>
              <a:ext uri="{FF2B5EF4-FFF2-40B4-BE49-F238E27FC236}">
                <a16:creationId xmlns:a16="http://schemas.microsoft.com/office/drawing/2014/main" id="{F6759292-A70D-D21B-D021-6BDC5111615B}"/>
              </a:ext>
            </a:extLst>
          </p:cNvPr>
          <p:cNvSpPr>
            <a:spLocks noGrp="1"/>
          </p:cNvSpPr>
          <p:nvPr>
            <p:ph type="body" sz="quarter" idx="19"/>
          </p:nvPr>
        </p:nvSpPr>
        <p:spPr/>
        <p:txBody>
          <a:bodyPr/>
          <a:lstStyle/>
          <a:p>
            <a:r>
              <a:rPr lang="en-US">
                <a:latin typeface="Palatino"/>
              </a:rPr>
              <a:t>Orders</a:t>
            </a:r>
          </a:p>
        </p:txBody>
      </p:sp>
      <p:sp>
        <p:nvSpPr>
          <p:cNvPr id="4" name="Title 3"/>
          <p:cNvSpPr>
            <a:spLocks noGrp="1"/>
          </p:cNvSpPr>
          <p:nvPr>
            <p:ph type="title" idx="4294967295"/>
          </p:nvPr>
        </p:nvSpPr>
        <p:spPr>
          <a:xfrm>
            <a:off x="0" y="858838"/>
            <a:ext cx="10993438" cy="479425"/>
          </a:xfrm>
        </p:spPr>
        <p:txBody>
          <a:bodyPr/>
          <a:lstStyle/>
          <a:p>
            <a:r>
              <a:rPr lang="en-US" sz="2400" b="1">
                <a:latin typeface="Palatino"/>
              </a:rPr>
              <a:t>Completed Orders</a:t>
            </a:r>
          </a:p>
        </p:txBody>
      </p:sp>
      <p:grpSp>
        <p:nvGrpSpPr>
          <p:cNvPr id="6" name="Group 5">
            <a:extLst>
              <a:ext uri="{FF2B5EF4-FFF2-40B4-BE49-F238E27FC236}">
                <a16:creationId xmlns:a16="http://schemas.microsoft.com/office/drawing/2014/main" id="{8F426EC6-1AF0-6626-0AA6-95984CE71025}"/>
              </a:ext>
            </a:extLst>
          </p:cNvPr>
          <p:cNvGrpSpPr/>
          <p:nvPr/>
        </p:nvGrpSpPr>
        <p:grpSpPr>
          <a:xfrm>
            <a:off x="3506441" y="1338401"/>
            <a:ext cx="8174567" cy="4816687"/>
            <a:chOff x="0" y="0"/>
            <a:chExt cx="5486400" cy="2883535"/>
          </a:xfrm>
        </p:grpSpPr>
        <p:pic>
          <p:nvPicPr>
            <p:cNvPr id="8" name="Picture 7" descr="A screenshot of a computer screen&#10;&#10;Description automatically generated with low confidence">
              <a:extLst>
                <a:ext uri="{FF2B5EF4-FFF2-40B4-BE49-F238E27FC236}">
                  <a16:creationId xmlns:a16="http://schemas.microsoft.com/office/drawing/2014/main" id="{407C12F9-9E96-B5FA-D32D-46A35A0A5516}"/>
                </a:ext>
              </a:extLst>
            </p:cNvPr>
            <p:cNvPicPr>
              <a:picLocks noChangeAspect="1"/>
            </p:cNvPicPr>
            <p:nvPr/>
          </p:nvPicPr>
          <p:blipFill>
            <a:blip r:embed="rId3"/>
            <a:stretch>
              <a:fillRect/>
            </a:stretch>
          </p:blipFill>
          <p:spPr>
            <a:xfrm>
              <a:off x="0" y="0"/>
              <a:ext cx="5486400" cy="2883535"/>
            </a:xfrm>
            <a:prstGeom prst="rect">
              <a:avLst/>
            </a:prstGeom>
            <a:ln>
              <a:solidFill>
                <a:schemeClr val="accent1"/>
              </a:solidFill>
            </a:ln>
          </p:spPr>
        </p:pic>
        <p:sp>
          <p:nvSpPr>
            <p:cNvPr id="9" name="Right Arrow 9">
              <a:extLst>
                <a:ext uri="{FF2B5EF4-FFF2-40B4-BE49-F238E27FC236}">
                  <a16:creationId xmlns:a16="http://schemas.microsoft.com/office/drawing/2014/main" id="{946A54DC-1193-002D-49EA-93D05876CD55}"/>
                </a:ext>
              </a:extLst>
            </p:cNvPr>
            <p:cNvSpPr/>
            <p:nvPr/>
          </p:nvSpPr>
          <p:spPr>
            <a:xfrm rot="10800000">
              <a:off x="4873925" y="1846053"/>
              <a:ext cx="489379" cy="172528"/>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r>
                <a:rPr lang="en-US" sz="1600">
                  <a:ea typeface="MS Mincho" panose="02020609040205080304" pitchFamily="49" charset="-128"/>
                  <a:cs typeface="Times New Roman" panose="02020603050405020304" pitchFamily="18" charset="0"/>
                </a:rPr>
                <a:t>.</a:t>
              </a:r>
            </a:p>
          </p:txBody>
        </p:sp>
      </p:grpSp>
      <p:sp>
        <p:nvSpPr>
          <p:cNvPr id="10" name="Rectangle 9">
            <a:extLst>
              <a:ext uri="{FF2B5EF4-FFF2-40B4-BE49-F238E27FC236}">
                <a16:creationId xmlns:a16="http://schemas.microsoft.com/office/drawing/2014/main" id="{1CDEB272-C003-5649-8ACE-AE0068BAE28A}"/>
              </a:ext>
            </a:extLst>
          </p:cNvPr>
          <p:cNvSpPr/>
          <p:nvPr/>
        </p:nvSpPr>
        <p:spPr>
          <a:xfrm>
            <a:off x="4953000" y="2857501"/>
            <a:ext cx="1600200" cy="5715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tar: 12 Points 11">
            <a:extLst>
              <a:ext uri="{FF2B5EF4-FFF2-40B4-BE49-F238E27FC236}">
                <a16:creationId xmlns:a16="http://schemas.microsoft.com/office/drawing/2014/main" id="{A2A44D03-5D6B-C659-E042-D43085F81FAC}"/>
              </a:ext>
            </a:extLst>
          </p:cNvPr>
          <p:cNvSpPr/>
          <p:nvPr/>
        </p:nvSpPr>
        <p:spPr>
          <a:xfrm rot="20885241">
            <a:off x="47245" y="1632235"/>
            <a:ext cx="3096892" cy="2344847"/>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b="1" i="1">
                <a:solidFill>
                  <a:srgbClr val="000000"/>
                </a:solidFill>
                <a:latin typeface="Palatino"/>
                <a:ea typeface="MS Mincho" panose="02020609040205080304" pitchFamily="49" charset="-128"/>
                <a:cs typeface="Arial" panose="020B0604020202020204" pitchFamily="34" charset="0"/>
              </a:rPr>
              <a:t>Customers not added to the customers list will not roll over to the following year.</a:t>
            </a:r>
            <a:endParaRPr lang="en-US" sz="1467">
              <a:latin typeface="Palatino"/>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937895064"/>
      </p:ext>
    </p:extLst>
  </p:cSld>
  <p:clrMapOvr>
    <a:masterClrMapping/>
  </p:clrMapOvr>
  <mc:AlternateContent xmlns:mc="http://schemas.openxmlformats.org/markup-compatibility/2006" xmlns:p14="http://schemas.microsoft.com/office/powerpoint/2010/main">
    <mc:Choice Requires="p14">
      <p:transition spd="slow" p14:dur="2000" advTm="28361"/>
    </mc:Choice>
    <mc:Fallback xmlns="">
      <p:transition spd="slow" advTm="28361"/>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54"/>
            <a:fld id="{F8C12AA3-6E81-C746-8BB2-6661939CBDDC}" type="slidenum">
              <a:rPr lang="en-US">
                <a:solidFill>
                  <a:srgbClr val="000000"/>
                </a:solidFill>
                <a:latin typeface="Palatino Linotype"/>
              </a:rPr>
              <a:pPr defTabSz="914354"/>
              <a:t>54</a:t>
            </a:fld>
            <a:endParaRPr lang="en-US">
              <a:solidFill>
                <a:srgbClr val="000000"/>
              </a:solidFill>
              <a:latin typeface="Palatino Linotype"/>
            </a:endParaRPr>
          </a:p>
        </p:txBody>
      </p:sp>
      <p:sp>
        <p:nvSpPr>
          <p:cNvPr id="4" name="Title 3">
            <a:extLst>
              <a:ext uri="{FF2B5EF4-FFF2-40B4-BE49-F238E27FC236}">
                <a16:creationId xmlns:a16="http://schemas.microsoft.com/office/drawing/2014/main" id="{95A82FBE-BE84-1DDB-3BA6-C84CCCB02E05}"/>
              </a:ext>
            </a:extLst>
          </p:cNvPr>
          <p:cNvSpPr txBox="1">
            <a:spLocks/>
          </p:cNvSpPr>
          <p:nvPr/>
        </p:nvSpPr>
        <p:spPr>
          <a:xfrm>
            <a:off x="208013" y="163974"/>
            <a:ext cx="11573680" cy="954616"/>
          </a:xfrm>
          <a:prstGeom prst="rect">
            <a:avLst/>
          </a:prstGeom>
        </p:spPr>
        <p:txBody>
          <a:bodyPr vert="horz" lIns="91440" tIns="45720" rIns="91440" bIns="45720" rtlCol="0" anchor="t">
            <a:noAutofit/>
          </a:bodyPr>
          <a:lstStyle>
            <a:lvl1pPr algn="l" defTabSz="914354" rtl="0" eaLnBrk="1" latinLnBrk="0" hangingPunct="1">
              <a:lnSpc>
                <a:spcPct val="90000"/>
              </a:lnSpc>
              <a:spcBef>
                <a:spcPct val="0"/>
              </a:spcBef>
              <a:buNone/>
              <a:defRPr sz="2300" b="0" i="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en-US" sz="2400" dirty="0">
                <a:solidFill>
                  <a:srgbClr val="000000"/>
                </a:solidFill>
                <a:latin typeface="Girl Scout Display Light" panose="02020003000000000000" pitchFamily="18" charset="0"/>
              </a:rPr>
              <a:t>My Rewards</a:t>
            </a:r>
            <a:endParaRPr kumimoji="0" lang="en-US" sz="2400" i="0" u="none" strike="noStrike" kern="1200" cap="none" spc="0" normalizeH="0" baseline="0" noProof="0" dirty="0">
              <a:ln>
                <a:noFill/>
              </a:ln>
              <a:solidFill>
                <a:srgbClr val="000000"/>
              </a:solidFill>
              <a:effectLst/>
              <a:uLnTx/>
              <a:uFillTx/>
              <a:latin typeface="Girl Scout Display Light" panose="02020003000000000000" pitchFamily="18" charset="0"/>
            </a:endParaRPr>
          </a:p>
        </p:txBody>
      </p:sp>
      <p:sp>
        <p:nvSpPr>
          <p:cNvPr id="8" name="TextBox 7">
            <a:extLst>
              <a:ext uri="{FF2B5EF4-FFF2-40B4-BE49-F238E27FC236}">
                <a16:creationId xmlns:a16="http://schemas.microsoft.com/office/drawing/2014/main" id="{9B7C9107-743A-E3B9-E749-CA054C83451D}"/>
              </a:ext>
            </a:extLst>
          </p:cNvPr>
          <p:cNvSpPr txBox="1"/>
          <p:nvPr/>
        </p:nvSpPr>
        <p:spPr>
          <a:xfrm>
            <a:off x="696347" y="5620747"/>
            <a:ext cx="11085346" cy="766764"/>
          </a:xfrm>
          <a:prstGeom prst="rect">
            <a:avLst/>
          </a:prstGeom>
          <a:noFill/>
          <a:ln>
            <a:noFill/>
          </a:ln>
        </p:spPr>
        <p:txBody>
          <a:bodyPr vert="horz" wrap="square" lIns="121920" tIns="60960" rIns="121920" bIns="60960" rtlCol="0" anchor="ctr">
            <a:noAutofit/>
          </a:bodyPr>
          <a:lstStyle/>
          <a:p>
            <a:pPr algn="ctr"/>
            <a:r>
              <a:rPr lang="en-US" sz="2200" dirty="0">
                <a:latin typeface="Girl Scout Display Light" panose="02020003000000000000" pitchFamily="18" charset="0"/>
              </a:rPr>
              <a:t>View a copy of the Rewards Flyer and connect with your Troop Volunteer at the end of the sale to make selections. Reward selections are unavailable in Digital Cookie.</a:t>
            </a:r>
          </a:p>
        </p:txBody>
      </p:sp>
      <p:pic>
        <p:nvPicPr>
          <p:cNvPr id="10" name="Picture 2">
            <a:extLst>
              <a:ext uri="{FF2B5EF4-FFF2-40B4-BE49-F238E27FC236}">
                <a16:creationId xmlns:a16="http://schemas.microsoft.com/office/drawing/2014/main" id="{D569CDD4-16FD-7397-724F-22E4862F6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2" y="793289"/>
            <a:ext cx="9477375" cy="458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Arrow: Left 10">
            <a:extLst>
              <a:ext uri="{FF2B5EF4-FFF2-40B4-BE49-F238E27FC236}">
                <a16:creationId xmlns:a16="http://schemas.microsoft.com/office/drawing/2014/main" id="{C01A5D96-8D23-E25C-B792-679E3C513B17}"/>
              </a:ext>
            </a:extLst>
          </p:cNvPr>
          <p:cNvSpPr/>
          <p:nvPr/>
        </p:nvSpPr>
        <p:spPr>
          <a:xfrm rot="16200000">
            <a:off x="7485372" y="1266878"/>
            <a:ext cx="870005" cy="432614"/>
          </a:xfrm>
          <a:prstGeom prst="leftArrow">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82114302"/>
      </p:ext>
    </p:extLst>
  </p:cSld>
  <p:clrMapOvr>
    <a:masterClrMapping/>
  </p:clrMapOvr>
  <p:transition advTm="23438">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54"/>
            <a:fld id="{F8C12AA3-6E81-C746-8BB2-6661939CBDDC}" type="slidenum">
              <a:rPr lang="en-US">
                <a:solidFill>
                  <a:srgbClr val="000000"/>
                </a:solidFill>
                <a:latin typeface="Palatino Linotype"/>
              </a:rPr>
              <a:pPr defTabSz="914354"/>
              <a:t>55</a:t>
            </a:fld>
            <a:endParaRPr lang="en-US">
              <a:solidFill>
                <a:srgbClr val="000000"/>
              </a:solidFill>
              <a:latin typeface="Palatino Linotype"/>
            </a:endParaRPr>
          </a:p>
        </p:txBody>
      </p:sp>
      <p:sp>
        <p:nvSpPr>
          <p:cNvPr id="4" name="Title 3">
            <a:extLst>
              <a:ext uri="{FF2B5EF4-FFF2-40B4-BE49-F238E27FC236}">
                <a16:creationId xmlns:a16="http://schemas.microsoft.com/office/drawing/2014/main" id="{95A82FBE-BE84-1DDB-3BA6-C84CCCB02E05}"/>
              </a:ext>
            </a:extLst>
          </p:cNvPr>
          <p:cNvSpPr txBox="1">
            <a:spLocks/>
          </p:cNvSpPr>
          <p:nvPr/>
        </p:nvSpPr>
        <p:spPr>
          <a:xfrm>
            <a:off x="208013" y="163974"/>
            <a:ext cx="11573680" cy="954616"/>
          </a:xfrm>
          <a:prstGeom prst="rect">
            <a:avLst/>
          </a:prstGeom>
        </p:spPr>
        <p:txBody>
          <a:bodyPr vert="horz" lIns="91440" tIns="45720" rIns="91440" bIns="45720" rtlCol="0" anchor="t">
            <a:noAutofit/>
          </a:bodyPr>
          <a:lstStyle>
            <a:lvl1pPr algn="l" defTabSz="914354" rtl="0" eaLnBrk="1" latinLnBrk="0" hangingPunct="1">
              <a:lnSpc>
                <a:spcPct val="90000"/>
              </a:lnSpc>
              <a:spcBef>
                <a:spcPct val="0"/>
              </a:spcBef>
              <a:buNone/>
              <a:defRPr sz="2300" b="0" i="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en-US" sz="2400" dirty="0">
                <a:solidFill>
                  <a:srgbClr val="000000"/>
                </a:solidFill>
                <a:latin typeface="Girl Scout Text Book" panose="02020003000000000000" pitchFamily="18" charset="0"/>
              </a:rPr>
              <a:t>My Cookies</a:t>
            </a:r>
            <a:endParaRPr kumimoji="0" lang="en-US" sz="2400" i="0" u="none" strike="noStrike" kern="1200" cap="none" spc="0" normalizeH="0" baseline="0" noProof="0" dirty="0">
              <a:ln>
                <a:noFill/>
              </a:ln>
              <a:solidFill>
                <a:srgbClr val="000000"/>
              </a:solidFill>
              <a:effectLst/>
              <a:uLnTx/>
              <a:uFillTx/>
              <a:latin typeface="Girl Scout Text Book" panose="02020003000000000000" pitchFamily="18" charset="0"/>
            </a:endParaRPr>
          </a:p>
        </p:txBody>
      </p:sp>
      <p:pic>
        <p:nvPicPr>
          <p:cNvPr id="3" name="Picture 2">
            <a:extLst>
              <a:ext uri="{FF2B5EF4-FFF2-40B4-BE49-F238E27FC236}">
                <a16:creationId xmlns:a16="http://schemas.microsoft.com/office/drawing/2014/main" id="{6E0694F3-CFF9-9397-1883-2315D843EF81}"/>
              </a:ext>
            </a:extLst>
          </p:cNvPr>
          <p:cNvPicPr>
            <a:picLocks noChangeAspect="1"/>
          </p:cNvPicPr>
          <p:nvPr/>
        </p:nvPicPr>
        <p:blipFill>
          <a:blip r:embed="rId3"/>
          <a:srcRect/>
          <a:stretch/>
        </p:blipFill>
        <p:spPr>
          <a:xfrm>
            <a:off x="610636" y="1419987"/>
            <a:ext cx="10970727" cy="1595321"/>
          </a:xfrm>
          <a:prstGeom prst="rect">
            <a:avLst/>
          </a:prstGeom>
        </p:spPr>
      </p:pic>
      <p:sp>
        <p:nvSpPr>
          <p:cNvPr id="5" name="TextBox 4">
            <a:extLst>
              <a:ext uri="{FF2B5EF4-FFF2-40B4-BE49-F238E27FC236}">
                <a16:creationId xmlns:a16="http://schemas.microsoft.com/office/drawing/2014/main" id="{A5CC1E04-B691-D047-1766-B90212B88FEE}"/>
              </a:ext>
            </a:extLst>
          </p:cNvPr>
          <p:cNvSpPr txBox="1"/>
          <p:nvPr/>
        </p:nvSpPr>
        <p:spPr>
          <a:xfrm>
            <a:off x="2370852" y="3509385"/>
            <a:ext cx="7066225" cy="2308324"/>
          </a:xfrm>
          <a:prstGeom prst="rect">
            <a:avLst/>
          </a:prstGeom>
          <a:solidFill>
            <a:srgbClr val="00B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Girl Scout Display Light" panose="02020003000000000000" pitchFamily="18" charset="0"/>
              </a:rPr>
              <a:t>While not required, you can take the extra steps in the My Cookies tab to track inventory.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latin typeface="Girl Scout Display Light" panose="02020003000000000000"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Girl Scout Display Light" panose="02020003000000000000" pitchFamily="18" charset="0"/>
              </a:rPr>
              <a:t> Families can also use their own tracking system and/or receipts provided by the troop for their physical inventory totals.</a:t>
            </a:r>
          </a:p>
        </p:txBody>
      </p:sp>
      <p:sp>
        <p:nvSpPr>
          <p:cNvPr id="6" name="Arrow: Left 5">
            <a:extLst>
              <a:ext uri="{FF2B5EF4-FFF2-40B4-BE49-F238E27FC236}">
                <a16:creationId xmlns:a16="http://schemas.microsoft.com/office/drawing/2014/main" id="{D88B2F12-A54E-9304-07AD-8EEF61794D34}"/>
              </a:ext>
            </a:extLst>
          </p:cNvPr>
          <p:cNvSpPr/>
          <p:nvPr/>
        </p:nvSpPr>
        <p:spPr>
          <a:xfrm rot="16200000">
            <a:off x="9547198" y="1904990"/>
            <a:ext cx="870005" cy="432614"/>
          </a:xfrm>
          <a:prstGeom prst="leftArrow">
            <a:avLst/>
          </a:prstGeom>
          <a:solidFill>
            <a:schemeClr val="bg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08020545"/>
      </p:ext>
    </p:extLst>
  </p:cSld>
  <p:clrMapOvr>
    <a:masterClrMapping/>
  </p:clrMapOvr>
  <p:transition advTm="32750">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54"/>
            <a:fld id="{F8C12AA3-6E81-C746-8BB2-6661939CBDDC}" type="slidenum">
              <a:rPr lang="en-US">
                <a:solidFill>
                  <a:srgbClr val="000000"/>
                </a:solidFill>
                <a:latin typeface="Palatino Linotype"/>
              </a:rPr>
              <a:pPr defTabSz="914354"/>
              <a:t>56</a:t>
            </a:fld>
            <a:endParaRPr lang="en-US">
              <a:solidFill>
                <a:srgbClr val="000000"/>
              </a:solidFill>
              <a:latin typeface="Palatino Linotype"/>
            </a:endParaRPr>
          </a:p>
        </p:txBody>
      </p:sp>
      <p:sp>
        <p:nvSpPr>
          <p:cNvPr id="4" name="Title 3">
            <a:extLst>
              <a:ext uri="{FF2B5EF4-FFF2-40B4-BE49-F238E27FC236}">
                <a16:creationId xmlns:a16="http://schemas.microsoft.com/office/drawing/2014/main" id="{95A82FBE-BE84-1DDB-3BA6-C84CCCB02E05}"/>
              </a:ext>
            </a:extLst>
          </p:cNvPr>
          <p:cNvSpPr txBox="1">
            <a:spLocks/>
          </p:cNvSpPr>
          <p:nvPr/>
        </p:nvSpPr>
        <p:spPr>
          <a:xfrm>
            <a:off x="208013" y="163974"/>
            <a:ext cx="11573680" cy="954616"/>
          </a:xfrm>
          <a:prstGeom prst="rect">
            <a:avLst/>
          </a:prstGeom>
        </p:spPr>
        <p:txBody>
          <a:bodyPr vert="horz" lIns="91440" tIns="45720" rIns="91440" bIns="45720" rtlCol="0" anchor="t">
            <a:noAutofit/>
          </a:bodyPr>
          <a:lstStyle>
            <a:lvl1pPr algn="l" defTabSz="914354" rtl="0" eaLnBrk="1" latinLnBrk="0" hangingPunct="1">
              <a:lnSpc>
                <a:spcPct val="90000"/>
              </a:lnSpc>
              <a:spcBef>
                <a:spcPct val="0"/>
              </a:spcBef>
              <a:buNone/>
              <a:defRPr sz="2300" b="0" i="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en-US" sz="2400" dirty="0">
                <a:solidFill>
                  <a:srgbClr val="000000"/>
                </a:solidFill>
                <a:latin typeface="Girl Scout Text Book" panose="02020003000000000000" pitchFamily="18" charset="0"/>
              </a:rPr>
              <a:t>My Cookies Inventory: Offline Sales</a:t>
            </a:r>
            <a:endParaRPr kumimoji="0" lang="en-US" sz="2400" i="0" u="none" strike="noStrike" kern="1200" cap="none" spc="0" normalizeH="0" baseline="0" noProof="0" dirty="0">
              <a:ln>
                <a:noFill/>
              </a:ln>
              <a:solidFill>
                <a:srgbClr val="000000"/>
              </a:solidFill>
              <a:effectLst/>
              <a:uLnTx/>
              <a:uFillTx/>
              <a:latin typeface="Girl Scout Text Book" panose="02020003000000000000" pitchFamily="18" charset="0"/>
            </a:endParaRPr>
          </a:p>
        </p:txBody>
      </p:sp>
      <p:sp>
        <p:nvSpPr>
          <p:cNvPr id="7" name="TextBox 6">
            <a:extLst>
              <a:ext uri="{FF2B5EF4-FFF2-40B4-BE49-F238E27FC236}">
                <a16:creationId xmlns:a16="http://schemas.microsoft.com/office/drawing/2014/main" id="{56A83E0E-4C91-6193-E823-4896BB1F81B3}"/>
              </a:ext>
            </a:extLst>
          </p:cNvPr>
          <p:cNvSpPr txBox="1"/>
          <p:nvPr/>
        </p:nvSpPr>
        <p:spPr>
          <a:xfrm>
            <a:off x="330500" y="924627"/>
            <a:ext cx="5472316" cy="5438306"/>
          </a:xfrm>
          <a:prstGeom prst="rect">
            <a:avLst/>
          </a:prstGeom>
          <a:noFill/>
          <a:ln>
            <a:noFill/>
          </a:ln>
        </p:spPr>
        <p:txBody>
          <a:bodyPr vert="horz" wrap="square" lIns="121920" tIns="60960" rIns="121920" bIns="60960" rtlCol="0" anchor="ctr">
            <a:noAutofit/>
          </a:bodyPr>
          <a:lstStyle/>
          <a:p>
            <a:pPr marL="457189" indent="-457189">
              <a:buFont typeface="+mj-lt"/>
              <a:buAutoNum type="arabicPeriod"/>
            </a:pPr>
            <a:r>
              <a:rPr lang="en-US" sz="2400" dirty="0">
                <a:latin typeface="Girl Scout Display Light" panose="02020003000000000000" pitchFamily="18" charset="0"/>
              </a:rPr>
              <a:t>The total number of packages that have been allocated to your Girl Scout from the troop cookie volunteer. </a:t>
            </a:r>
          </a:p>
          <a:p>
            <a:pPr marL="457189" indent="-457189">
              <a:buFont typeface="+mj-lt"/>
              <a:buAutoNum type="arabicPeriod"/>
            </a:pPr>
            <a:r>
              <a:rPr lang="en-US" sz="2400" dirty="0">
                <a:latin typeface="Girl Scout Display Light" panose="02020003000000000000" pitchFamily="18" charset="0"/>
              </a:rPr>
              <a:t>Offline sales can be updated by the Girl Scout/caregiver when the Girl Scout delivers cookies not ordered/paid for through Digital Cookie. </a:t>
            </a:r>
          </a:p>
          <a:p>
            <a:pPr marL="457189" indent="-457189">
              <a:buFont typeface="+mj-lt"/>
              <a:buAutoNum type="arabicPeriod"/>
            </a:pPr>
            <a:endParaRPr lang="en-US" sz="2133" dirty="0">
              <a:latin typeface="Palatino"/>
            </a:endParaRPr>
          </a:p>
          <a:p>
            <a:r>
              <a:rPr lang="en-US" sz="2400" b="0" i="0" dirty="0">
                <a:effectLst/>
                <a:latin typeface="Palatino"/>
              </a:rPr>
              <a:t> </a:t>
            </a:r>
            <a:endParaRPr lang="en-US" sz="2400" dirty="0">
              <a:latin typeface="Palatino"/>
            </a:endParaRPr>
          </a:p>
        </p:txBody>
      </p:sp>
      <p:grpSp>
        <p:nvGrpSpPr>
          <p:cNvPr id="8" name="Group 7">
            <a:extLst>
              <a:ext uri="{FF2B5EF4-FFF2-40B4-BE49-F238E27FC236}">
                <a16:creationId xmlns:a16="http://schemas.microsoft.com/office/drawing/2014/main" id="{5870CCB1-F941-B5DC-DF9F-446E1A50AD5B}"/>
              </a:ext>
            </a:extLst>
          </p:cNvPr>
          <p:cNvGrpSpPr/>
          <p:nvPr/>
        </p:nvGrpSpPr>
        <p:grpSpPr>
          <a:xfrm>
            <a:off x="6018372" y="163974"/>
            <a:ext cx="6122766" cy="6377354"/>
            <a:chOff x="-611509" y="360485"/>
            <a:chExt cx="4041482" cy="4398264"/>
          </a:xfrm>
        </p:grpSpPr>
        <p:pic>
          <p:nvPicPr>
            <p:cNvPr id="9" name="Picture 8">
              <a:extLst>
                <a:ext uri="{FF2B5EF4-FFF2-40B4-BE49-F238E27FC236}">
                  <a16:creationId xmlns:a16="http://schemas.microsoft.com/office/drawing/2014/main" id="{786E361D-0855-9D52-5A3F-32BB864213D1}"/>
                </a:ext>
              </a:extLst>
            </p:cNvPr>
            <p:cNvPicPr>
              <a:picLocks noChangeAspect="1"/>
            </p:cNvPicPr>
            <p:nvPr/>
          </p:nvPicPr>
          <p:blipFill>
            <a:blip r:embed="rId3"/>
            <a:stretch>
              <a:fillRect/>
            </a:stretch>
          </p:blipFill>
          <p:spPr>
            <a:xfrm>
              <a:off x="-611509" y="360485"/>
              <a:ext cx="4041482" cy="4398264"/>
            </a:xfrm>
            <a:prstGeom prst="rect">
              <a:avLst/>
            </a:prstGeom>
            <a:ln>
              <a:solidFill>
                <a:schemeClr val="tx1"/>
              </a:solidFill>
            </a:ln>
          </p:spPr>
        </p:pic>
        <p:sp>
          <p:nvSpPr>
            <p:cNvPr id="10" name="Rectangle 9">
              <a:extLst>
                <a:ext uri="{FF2B5EF4-FFF2-40B4-BE49-F238E27FC236}">
                  <a16:creationId xmlns:a16="http://schemas.microsoft.com/office/drawing/2014/main" id="{734C1507-B1CE-7984-27BE-CE71635AD6EC}"/>
                </a:ext>
              </a:extLst>
            </p:cNvPr>
            <p:cNvSpPr/>
            <p:nvPr/>
          </p:nvSpPr>
          <p:spPr>
            <a:xfrm>
              <a:off x="476020" y="896817"/>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1</a:t>
              </a:r>
            </a:p>
          </p:txBody>
        </p:sp>
        <p:sp>
          <p:nvSpPr>
            <p:cNvPr id="11" name="Rectangle 10">
              <a:extLst>
                <a:ext uri="{FF2B5EF4-FFF2-40B4-BE49-F238E27FC236}">
                  <a16:creationId xmlns:a16="http://schemas.microsoft.com/office/drawing/2014/main" id="{500AFDC5-89F4-53BE-7B4E-C475267BEE2E}"/>
                </a:ext>
              </a:extLst>
            </p:cNvPr>
            <p:cNvSpPr/>
            <p:nvPr/>
          </p:nvSpPr>
          <p:spPr>
            <a:xfrm>
              <a:off x="247420" y="2002451"/>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2</a:t>
              </a:r>
            </a:p>
          </p:txBody>
        </p:sp>
        <p:sp>
          <p:nvSpPr>
            <p:cNvPr id="12" name="Rectangle 11">
              <a:extLst>
                <a:ext uri="{FF2B5EF4-FFF2-40B4-BE49-F238E27FC236}">
                  <a16:creationId xmlns:a16="http://schemas.microsoft.com/office/drawing/2014/main" id="{68A98344-6221-7AFE-54DC-89FE5A5D48C7}"/>
                </a:ext>
              </a:extLst>
            </p:cNvPr>
            <p:cNvSpPr/>
            <p:nvPr/>
          </p:nvSpPr>
          <p:spPr>
            <a:xfrm>
              <a:off x="3178277" y="2002450"/>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1"/>
                </a:solidFill>
              </a:endParaRPr>
            </a:p>
          </p:txBody>
        </p:sp>
      </p:grpSp>
    </p:spTree>
    <p:extLst>
      <p:ext uri="{BB962C8B-B14F-4D97-AF65-F5344CB8AC3E}">
        <p14:creationId xmlns:p14="http://schemas.microsoft.com/office/powerpoint/2010/main" val="2625924196"/>
      </p:ext>
    </p:extLst>
  </p:cSld>
  <p:clrMapOvr>
    <a:masterClrMapping/>
  </p:clrMapOvr>
  <p:transition advTm="70714">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54"/>
            <a:fld id="{F8C12AA3-6E81-C746-8BB2-6661939CBDDC}" type="slidenum">
              <a:rPr lang="en-US">
                <a:solidFill>
                  <a:srgbClr val="000000"/>
                </a:solidFill>
                <a:latin typeface="Palatino Linotype"/>
              </a:rPr>
              <a:pPr defTabSz="914354"/>
              <a:t>57</a:t>
            </a:fld>
            <a:endParaRPr lang="en-US">
              <a:solidFill>
                <a:srgbClr val="000000"/>
              </a:solidFill>
              <a:latin typeface="Palatino Linotype"/>
            </a:endParaRPr>
          </a:p>
        </p:txBody>
      </p:sp>
      <p:sp>
        <p:nvSpPr>
          <p:cNvPr id="4" name="Title 3">
            <a:extLst>
              <a:ext uri="{FF2B5EF4-FFF2-40B4-BE49-F238E27FC236}">
                <a16:creationId xmlns:a16="http://schemas.microsoft.com/office/drawing/2014/main" id="{95A82FBE-BE84-1DDB-3BA6-C84CCCB02E05}"/>
              </a:ext>
            </a:extLst>
          </p:cNvPr>
          <p:cNvSpPr txBox="1">
            <a:spLocks/>
          </p:cNvSpPr>
          <p:nvPr/>
        </p:nvSpPr>
        <p:spPr>
          <a:xfrm>
            <a:off x="208013" y="163974"/>
            <a:ext cx="11573680" cy="954616"/>
          </a:xfrm>
          <a:prstGeom prst="rect">
            <a:avLst/>
          </a:prstGeom>
        </p:spPr>
        <p:txBody>
          <a:bodyPr vert="horz" lIns="91440" tIns="45720" rIns="91440" bIns="45720" rtlCol="0" anchor="t">
            <a:noAutofit/>
          </a:bodyPr>
          <a:lstStyle>
            <a:lvl1pPr algn="l" defTabSz="914354" rtl="0" eaLnBrk="1" latinLnBrk="0" hangingPunct="1">
              <a:lnSpc>
                <a:spcPct val="90000"/>
              </a:lnSpc>
              <a:spcBef>
                <a:spcPct val="0"/>
              </a:spcBef>
              <a:buNone/>
              <a:defRPr sz="2300" b="0" i="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en-US" sz="2400" dirty="0">
                <a:solidFill>
                  <a:srgbClr val="000000"/>
                </a:solidFill>
                <a:latin typeface="Girl Scout Text Book" panose="02020003000000000000" pitchFamily="18" charset="0"/>
              </a:rPr>
              <a:t>My Cookies: Inventory by Variety</a:t>
            </a:r>
            <a:endParaRPr kumimoji="0" lang="en-US" sz="2400" i="0" u="none" strike="noStrike" kern="1200" cap="none" spc="0" normalizeH="0" baseline="0" noProof="0" dirty="0">
              <a:ln>
                <a:noFill/>
              </a:ln>
              <a:solidFill>
                <a:srgbClr val="000000"/>
              </a:solidFill>
              <a:effectLst/>
              <a:uLnTx/>
              <a:uFillTx/>
              <a:latin typeface="Girl Scout Text Book" panose="02020003000000000000" pitchFamily="18" charset="0"/>
            </a:endParaRPr>
          </a:p>
        </p:txBody>
      </p:sp>
      <p:sp>
        <p:nvSpPr>
          <p:cNvPr id="3" name="TextBox 2">
            <a:extLst>
              <a:ext uri="{FF2B5EF4-FFF2-40B4-BE49-F238E27FC236}">
                <a16:creationId xmlns:a16="http://schemas.microsoft.com/office/drawing/2014/main" id="{997F7053-C524-7B82-E89F-C1E4FA6CAD36}"/>
              </a:ext>
            </a:extLst>
          </p:cNvPr>
          <p:cNvSpPr txBox="1"/>
          <p:nvPr/>
        </p:nvSpPr>
        <p:spPr>
          <a:xfrm>
            <a:off x="785446" y="227848"/>
            <a:ext cx="5472316" cy="6181443"/>
          </a:xfrm>
          <a:prstGeom prst="rect">
            <a:avLst/>
          </a:prstGeom>
          <a:noFill/>
          <a:ln>
            <a:noFill/>
          </a:ln>
        </p:spPr>
        <p:txBody>
          <a:bodyPr vert="horz" wrap="square" lIns="121920" tIns="60960" rIns="121920" bIns="60960" rtlCol="0" anchor="ctr">
            <a:noAutofit/>
          </a:bodyPr>
          <a:lstStyle/>
          <a:p>
            <a:pPr marL="457189" indent="-457189">
              <a:buFont typeface="+mj-lt"/>
              <a:buAutoNum type="arabicPeriod"/>
            </a:pPr>
            <a:r>
              <a:rPr lang="en-US" sz="2400" dirty="0">
                <a:latin typeface="Girl Scout Display Light" panose="02020003000000000000" pitchFamily="18" charset="0"/>
              </a:rPr>
              <a:t>Current Inventory</a:t>
            </a:r>
          </a:p>
          <a:p>
            <a:pPr marL="457189" indent="-457189">
              <a:buFont typeface="+mj-lt"/>
              <a:buAutoNum type="arabicPeriod"/>
            </a:pPr>
            <a:r>
              <a:rPr lang="en-US" sz="2400" dirty="0">
                <a:latin typeface="Girl Scout Display Light" panose="02020003000000000000" pitchFamily="18" charset="0"/>
              </a:rPr>
              <a:t>Pending Delivery/To Approve</a:t>
            </a:r>
          </a:p>
          <a:p>
            <a:pPr marL="457189" indent="-457189">
              <a:buFont typeface="+mj-lt"/>
              <a:buAutoNum type="arabicPeriod"/>
            </a:pPr>
            <a:r>
              <a:rPr lang="en-US" sz="2400" dirty="0">
                <a:latin typeface="Girl Scout Display Light" panose="02020003000000000000" pitchFamily="18" charset="0"/>
              </a:rPr>
              <a:t>Inventory Needed</a:t>
            </a:r>
          </a:p>
          <a:p>
            <a:pPr marL="457189" indent="-457189">
              <a:buFont typeface="+mj-lt"/>
              <a:buAutoNum type="arabicPeriod"/>
            </a:pPr>
            <a:endParaRPr lang="en-US" sz="1800" dirty="0">
              <a:latin typeface="Palatino"/>
            </a:endParaRPr>
          </a:p>
        </p:txBody>
      </p:sp>
      <p:grpSp>
        <p:nvGrpSpPr>
          <p:cNvPr id="5" name="Group 4">
            <a:extLst>
              <a:ext uri="{FF2B5EF4-FFF2-40B4-BE49-F238E27FC236}">
                <a16:creationId xmlns:a16="http://schemas.microsoft.com/office/drawing/2014/main" id="{6E1ADF6E-4332-C90E-4798-E5485C5CBAB5}"/>
              </a:ext>
            </a:extLst>
          </p:cNvPr>
          <p:cNvGrpSpPr/>
          <p:nvPr/>
        </p:nvGrpSpPr>
        <p:grpSpPr>
          <a:xfrm>
            <a:off x="5663647" y="64624"/>
            <a:ext cx="6090557" cy="6629402"/>
            <a:chOff x="-722012" y="147007"/>
            <a:chExt cx="3827470" cy="4636008"/>
          </a:xfrm>
        </p:grpSpPr>
        <p:pic>
          <p:nvPicPr>
            <p:cNvPr id="13" name="Picture 12">
              <a:extLst>
                <a:ext uri="{FF2B5EF4-FFF2-40B4-BE49-F238E27FC236}">
                  <a16:creationId xmlns:a16="http://schemas.microsoft.com/office/drawing/2014/main" id="{A3DEF4C0-37A4-FE60-2036-FB4B478C015A}"/>
                </a:ext>
              </a:extLst>
            </p:cNvPr>
            <p:cNvPicPr>
              <a:picLocks noChangeAspect="1"/>
            </p:cNvPicPr>
            <p:nvPr/>
          </p:nvPicPr>
          <p:blipFill>
            <a:blip r:embed="rId3"/>
            <a:stretch>
              <a:fillRect/>
            </a:stretch>
          </p:blipFill>
          <p:spPr>
            <a:xfrm>
              <a:off x="-722012" y="147007"/>
              <a:ext cx="3827470" cy="4636008"/>
            </a:xfrm>
            <a:prstGeom prst="rect">
              <a:avLst/>
            </a:prstGeom>
            <a:ln>
              <a:solidFill>
                <a:schemeClr val="tx1"/>
              </a:solidFill>
            </a:ln>
          </p:spPr>
        </p:pic>
        <p:sp>
          <p:nvSpPr>
            <p:cNvPr id="14" name="Rectangle 13">
              <a:extLst>
                <a:ext uri="{FF2B5EF4-FFF2-40B4-BE49-F238E27FC236}">
                  <a16:creationId xmlns:a16="http://schemas.microsoft.com/office/drawing/2014/main" id="{6FE48A2B-BFAD-623B-CB5A-217BEC760DB6}"/>
                </a:ext>
              </a:extLst>
            </p:cNvPr>
            <p:cNvSpPr/>
            <p:nvPr/>
          </p:nvSpPr>
          <p:spPr>
            <a:xfrm>
              <a:off x="-174774"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1</a:t>
              </a:r>
            </a:p>
          </p:txBody>
        </p:sp>
        <p:sp>
          <p:nvSpPr>
            <p:cNvPr id="15" name="Rectangle 14">
              <a:extLst>
                <a:ext uri="{FF2B5EF4-FFF2-40B4-BE49-F238E27FC236}">
                  <a16:creationId xmlns:a16="http://schemas.microsoft.com/office/drawing/2014/main" id="{AC2DDB20-0F8A-C1D9-9CCB-9938A2BC6B34}"/>
                </a:ext>
              </a:extLst>
            </p:cNvPr>
            <p:cNvSpPr/>
            <p:nvPr/>
          </p:nvSpPr>
          <p:spPr>
            <a:xfrm>
              <a:off x="328032" y="1909404"/>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1"/>
                </a:solidFill>
              </a:endParaRPr>
            </a:p>
          </p:txBody>
        </p:sp>
        <p:sp>
          <p:nvSpPr>
            <p:cNvPr id="16" name="Rectangle 15">
              <a:extLst>
                <a:ext uri="{FF2B5EF4-FFF2-40B4-BE49-F238E27FC236}">
                  <a16:creationId xmlns:a16="http://schemas.microsoft.com/office/drawing/2014/main" id="{0C99B868-B74B-4DF7-E8D2-E204BB39F5C5}"/>
                </a:ext>
              </a:extLst>
            </p:cNvPr>
            <p:cNvSpPr/>
            <p:nvPr/>
          </p:nvSpPr>
          <p:spPr>
            <a:xfrm>
              <a:off x="1114851"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2</a:t>
              </a:r>
            </a:p>
          </p:txBody>
        </p:sp>
        <p:sp>
          <p:nvSpPr>
            <p:cNvPr id="17" name="Rectangle 16">
              <a:extLst>
                <a:ext uri="{FF2B5EF4-FFF2-40B4-BE49-F238E27FC236}">
                  <a16:creationId xmlns:a16="http://schemas.microsoft.com/office/drawing/2014/main" id="{CE0F1DFA-9233-0856-EDE8-03ACA2925467}"/>
                </a:ext>
              </a:extLst>
            </p:cNvPr>
            <p:cNvSpPr/>
            <p:nvPr/>
          </p:nvSpPr>
          <p:spPr>
            <a:xfrm>
              <a:off x="2389553"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3</a:t>
              </a:r>
            </a:p>
          </p:txBody>
        </p:sp>
      </p:grpSp>
    </p:spTree>
    <p:extLst>
      <p:ext uri="{BB962C8B-B14F-4D97-AF65-F5344CB8AC3E}">
        <p14:creationId xmlns:p14="http://schemas.microsoft.com/office/powerpoint/2010/main" val="862035959"/>
      </p:ext>
    </p:extLst>
  </p:cSld>
  <p:clrMapOvr>
    <a:masterClrMapping/>
  </p:clrMapOvr>
  <p:transition advTm="99066">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54"/>
            <a:fld id="{F8C12AA3-6E81-C746-8BB2-6661939CBDDC}" type="slidenum">
              <a:rPr lang="en-US">
                <a:solidFill>
                  <a:srgbClr val="000000"/>
                </a:solidFill>
                <a:latin typeface="Palatino Linotype"/>
              </a:rPr>
              <a:pPr defTabSz="914354"/>
              <a:t>58</a:t>
            </a:fld>
            <a:endParaRPr lang="en-US">
              <a:solidFill>
                <a:srgbClr val="000000"/>
              </a:solidFill>
              <a:latin typeface="Palatino Linotype"/>
            </a:endParaRPr>
          </a:p>
        </p:txBody>
      </p:sp>
      <p:sp>
        <p:nvSpPr>
          <p:cNvPr id="4" name="Title 3">
            <a:extLst>
              <a:ext uri="{FF2B5EF4-FFF2-40B4-BE49-F238E27FC236}">
                <a16:creationId xmlns:a16="http://schemas.microsoft.com/office/drawing/2014/main" id="{95A82FBE-BE84-1DDB-3BA6-C84CCCB02E05}"/>
              </a:ext>
            </a:extLst>
          </p:cNvPr>
          <p:cNvSpPr txBox="1">
            <a:spLocks/>
          </p:cNvSpPr>
          <p:nvPr/>
        </p:nvSpPr>
        <p:spPr>
          <a:xfrm>
            <a:off x="208013" y="163974"/>
            <a:ext cx="11573680" cy="954616"/>
          </a:xfrm>
          <a:prstGeom prst="rect">
            <a:avLst/>
          </a:prstGeom>
        </p:spPr>
        <p:txBody>
          <a:bodyPr vert="horz" lIns="91440" tIns="45720" rIns="91440" bIns="45720" rtlCol="0" anchor="t">
            <a:noAutofit/>
          </a:bodyPr>
          <a:lstStyle>
            <a:lvl1pPr algn="l" defTabSz="914354" rtl="0" eaLnBrk="1" latinLnBrk="0" hangingPunct="1">
              <a:lnSpc>
                <a:spcPct val="90000"/>
              </a:lnSpc>
              <a:spcBef>
                <a:spcPct val="0"/>
              </a:spcBef>
              <a:buNone/>
              <a:defRPr sz="2300" b="0" i="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lang="en-US" sz="2400" dirty="0">
                <a:solidFill>
                  <a:srgbClr val="000000"/>
                </a:solidFill>
                <a:latin typeface="Girl Scout Text Book" panose="02020003000000000000" pitchFamily="18" charset="0"/>
              </a:rPr>
              <a:t>My Cookies: Financials</a:t>
            </a:r>
            <a:endParaRPr kumimoji="0" lang="en-US" sz="2400" i="0" u="none" strike="noStrike" kern="1200" cap="none" spc="0" normalizeH="0" baseline="0" noProof="0" dirty="0">
              <a:ln>
                <a:noFill/>
              </a:ln>
              <a:solidFill>
                <a:srgbClr val="000000"/>
              </a:solidFill>
              <a:effectLst/>
              <a:uLnTx/>
              <a:uFillTx/>
              <a:latin typeface="Girl Scout Text Book" panose="02020003000000000000" pitchFamily="18" charset="0"/>
            </a:endParaRPr>
          </a:p>
        </p:txBody>
      </p:sp>
      <p:pic>
        <p:nvPicPr>
          <p:cNvPr id="9" name="Picture 8">
            <a:extLst>
              <a:ext uri="{FF2B5EF4-FFF2-40B4-BE49-F238E27FC236}">
                <a16:creationId xmlns:a16="http://schemas.microsoft.com/office/drawing/2014/main" id="{6161FDD3-6636-46FF-C47C-A0354151EF1A}"/>
              </a:ext>
            </a:extLst>
          </p:cNvPr>
          <p:cNvPicPr>
            <a:picLocks noChangeAspect="1"/>
          </p:cNvPicPr>
          <p:nvPr/>
        </p:nvPicPr>
        <p:blipFill>
          <a:blip r:embed="rId3"/>
          <a:stretch>
            <a:fillRect/>
          </a:stretch>
        </p:blipFill>
        <p:spPr>
          <a:xfrm>
            <a:off x="76200" y="1543050"/>
            <a:ext cx="12039600" cy="4813300"/>
          </a:xfrm>
          <a:prstGeom prst="rect">
            <a:avLst/>
          </a:prstGeom>
          <a:ln>
            <a:solidFill>
              <a:schemeClr val="tx1"/>
            </a:solidFill>
          </a:ln>
        </p:spPr>
      </p:pic>
      <p:sp>
        <p:nvSpPr>
          <p:cNvPr id="10" name="TextBox 9">
            <a:extLst>
              <a:ext uri="{FF2B5EF4-FFF2-40B4-BE49-F238E27FC236}">
                <a16:creationId xmlns:a16="http://schemas.microsoft.com/office/drawing/2014/main" id="{DA8D5FDB-FB8B-D481-33CA-F5C161817F53}"/>
              </a:ext>
            </a:extLst>
          </p:cNvPr>
          <p:cNvSpPr txBox="1"/>
          <p:nvPr/>
        </p:nvSpPr>
        <p:spPr>
          <a:xfrm>
            <a:off x="208013" y="582312"/>
            <a:ext cx="11983987" cy="583299"/>
          </a:xfrm>
          <a:prstGeom prst="rect">
            <a:avLst/>
          </a:prstGeom>
          <a:noFill/>
          <a:ln>
            <a:noFill/>
          </a:ln>
        </p:spPr>
        <p:txBody>
          <a:bodyPr vert="horz" wrap="square" lIns="121920" tIns="60960" rIns="121920" bIns="60960" rtlCol="0" anchor="ctr">
            <a:noAutofit/>
          </a:bodyPr>
          <a:lstStyle/>
          <a:p>
            <a:pPr algn="l"/>
            <a:endParaRPr lang="en-US" sz="2133" dirty="0">
              <a:latin typeface="Palatino Linotype" panose="02040502050505030304" pitchFamily="18" charset="0"/>
            </a:endParaRPr>
          </a:p>
          <a:p>
            <a:pPr algn="ctr"/>
            <a:r>
              <a:rPr lang="en-US" dirty="0">
                <a:latin typeface="Girl Scout Display Light" panose="02020003000000000000" pitchFamily="18" charset="0"/>
              </a:rPr>
              <a:t>See how much money is owed for cookies and how it’s calculated. If this information doesn’t look correct, the troop volunteer should verify they have completed actions in Smart Cookies to track Girl Scouts payments.</a:t>
            </a:r>
          </a:p>
        </p:txBody>
      </p:sp>
      <p:sp>
        <p:nvSpPr>
          <p:cNvPr id="11" name="Multiplication Sign 10">
            <a:extLst>
              <a:ext uri="{FF2B5EF4-FFF2-40B4-BE49-F238E27FC236}">
                <a16:creationId xmlns:a16="http://schemas.microsoft.com/office/drawing/2014/main" id="{4ABB98F2-55D8-24E0-08BB-D83EA85F886C}"/>
              </a:ext>
            </a:extLst>
          </p:cNvPr>
          <p:cNvSpPr/>
          <p:nvPr/>
        </p:nvSpPr>
        <p:spPr>
          <a:xfrm>
            <a:off x="397789" y="3306112"/>
            <a:ext cx="1714500" cy="1490376"/>
          </a:xfrm>
          <a:prstGeom prst="mathMultiply">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337022"/>
      </p:ext>
    </p:extLst>
  </p:cSld>
  <p:clrMapOvr>
    <a:masterClrMapping/>
  </p:clrMapOvr>
  <p:transition advTm="116318">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olorful pixelated image of a cookie&#10;&#10;Description automatically generated">
            <a:extLst>
              <a:ext uri="{FF2B5EF4-FFF2-40B4-BE49-F238E27FC236}">
                <a16:creationId xmlns:a16="http://schemas.microsoft.com/office/drawing/2014/main" id="{728FEBB3-D913-A73F-5CF1-C060D38DD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05" y="1690688"/>
            <a:ext cx="2573595" cy="2573595"/>
          </a:xfrm>
          <a:prstGeom prst="rect">
            <a:avLst/>
          </a:prstGeom>
        </p:spPr>
      </p:pic>
      <p:sp>
        <p:nvSpPr>
          <p:cNvPr id="6" name="Content Placeholder 2">
            <a:extLst>
              <a:ext uri="{FF2B5EF4-FFF2-40B4-BE49-F238E27FC236}">
                <a16:creationId xmlns:a16="http://schemas.microsoft.com/office/drawing/2014/main" id="{AA13F36D-A77D-A280-6DCE-A7DC507E8983}"/>
              </a:ext>
            </a:extLst>
          </p:cNvPr>
          <p:cNvSpPr txBox="1">
            <a:spLocks/>
          </p:cNvSpPr>
          <p:nvPr/>
        </p:nvSpPr>
        <p:spPr>
          <a:xfrm>
            <a:off x="3537919" y="1016393"/>
            <a:ext cx="7860523" cy="4289367"/>
          </a:xfrm>
          <a:prstGeom prst="rect">
            <a:avLst/>
          </a:prstGeom>
        </p:spPr>
        <p:txBody>
          <a:bodyPr vert="horz" lIns="91440" tIns="45720" rIns="91440" bIns="45720" rtlCol="0">
            <a:normAutofit lnSpcReduction="10000"/>
          </a:bodyPr>
          <a:lstStyle>
            <a:lvl1pPr marL="228600" indent="-228600" algn="ctr"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ctr"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ctr"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ctr"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ctr"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Girl Scout Text Book" panose="02020003000000000000" pitchFamily="18" charset="0"/>
                <a:ea typeface="Calibri" panose="020F0502020204030204" pitchFamily="34" charset="0"/>
                <a:cs typeface="+mn-cs"/>
              </a:rPr>
              <a:t>Register and set up your Girl Scout and/or Troop site</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Girl Scout Text Book" panose="02020003000000000000" pitchFamily="18" charset="0"/>
                <a:ea typeface="Calibri" panose="020F0502020204030204" pitchFamily="34" charset="0"/>
                <a:cs typeface="+mn-cs"/>
              </a:rPr>
              <a:t>Import Cookie Customers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Girl Scout Text Book" panose="02020003000000000000" pitchFamily="18" charset="0"/>
                <a:ea typeface="Calibri" panose="020F0502020204030204" pitchFamily="34" charset="0"/>
                <a:cs typeface="+mn-cs"/>
              </a:rPr>
              <a:t>Girl Scouts can opt in/opt out for in person delivery and turn on/off cookie varieties</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dirty="0">
                <a:solidFill>
                  <a:prstClr val="black"/>
                </a:solidFill>
                <a:ea typeface="Calibri" panose="020F0502020204030204" pitchFamily="34" charset="0"/>
              </a:rPr>
              <a:t>Orders for local delivery must be approved within 5 business days in the Digital Cookie site</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dirty="0">
                <a:solidFill>
                  <a:prstClr val="black"/>
                </a:solidFill>
                <a:ea typeface="Calibri" panose="020F0502020204030204" pitchFamily="34" charset="0"/>
              </a:rPr>
              <a:t>The My Cookies tab is not required</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rl Scout Text Book" panose="02020003000000000000" pitchFamily="18" charset="0"/>
              <a:ea typeface="Calibri" panose="020F0502020204030204" pitchFamily="34" charset="0"/>
              <a:cs typeface="+mn-cs"/>
            </a:endParaRPr>
          </a:p>
        </p:txBody>
      </p:sp>
      <p:sp>
        <p:nvSpPr>
          <p:cNvPr id="8" name="Title 3">
            <a:extLst>
              <a:ext uri="{FF2B5EF4-FFF2-40B4-BE49-F238E27FC236}">
                <a16:creationId xmlns:a16="http://schemas.microsoft.com/office/drawing/2014/main" id="{0FEAB540-4989-4523-23B4-D6CCCC39DB58}"/>
              </a:ext>
            </a:extLst>
          </p:cNvPr>
          <p:cNvSpPr txBox="1">
            <a:spLocks/>
          </p:cNvSpPr>
          <p:nvPr/>
        </p:nvSpPr>
        <p:spPr>
          <a:xfrm>
            <a:off x="3537919" y="323185"/>
            <a:ext cx="7734399" cy="954616"/>
          </a:xfrm>
          <a:prstGeom prst="rect">
            <a:avLst/>
          </a:prstGeom>
        </p:spPr>
        <p:txBody>
          <a:bodyPr vert="horz" lIns="91440" tIns="45720" rIns="91440" bIns="45720" rtlCol="0" anchor="t">
            <a:noAutofit/>
          </a:bodyPr>
          <a:lstStyle>
            <a:lvl1pPr algn="l" defTabSz="914354" rtl="0" eaLnBrk="1" latinLnBrk="0" hangingPunct="1">
              <a:lnSpc>
                <a:spcPct val="90000"/>
              </a:lnSpc>
              <a:spcBef>
                <a:spcPct val="0"/>
              </a:spcBef>
              <a:buNone/>
              <a:defRPr sz="2300" b="0" i="0" kern="1200">
                <a:solidFill>
                  <a:schemeClr val="tx1"/>
                </a:solidFill>
                <a:latin typeface="+mj-lt"/>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Girl Scout Text Book" panose="02020003000000000000" pitchFamily="18" charset="0"/>
              </a:rPr>
              <a:t>To recap:</a:t>
            </a:r>
          </a:p>
        </p:txBody>
      </p:sp>
    </p:spTree>
    <p:extLst>
      <p:ext uri="{BB962C8B-B14F-4D97-AF65-F5344CB8AC3E}">
        <p14:creationId xmlns:p14="http://schemas.microsoft.com/office/powerpoint/2010/main" val="2581580438"/>
      </p:ext>
    </p:extLst>
  </p:cSld>
  <p:clrMapOvr>
    <a:masterClrMapping/>
  </p:clrMapOvr>
  <mc:AlternateContent xmlns:mc="http://schemas.openxmlformats.org/markup-compatibility/2006" xmlns:p14="http://schemas.microsoft.com/office/powerpoint/2010/main">
    <mc:Choice Requires="p14">
      <p:transition spd="slow" p14:dur="2000" advTm="32633"/>
    </mc:Choice>
    <mc:Fallback xmlns="">
      <p:transition spd="slow" advTm="3263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84C747-A042-2D61-6128-8A466F79BF1D}"/>
              </a:ext>
            </a:extLst>
          </p:cNvPr>
          <p:cNvSpPr/>
          <p:nvPr/>
        </p:nvSpPr>
        <p:spPr>
          <a:xfrm>
            <a:off x="698500" y="1727200"/>
            <a:ext cx="10795000" cy="48641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885FA1-3434-D0D5-72CE-004C4FE20B8B}"/>
              </a:ext>
            </a:extLst>
          </p:cNvPr>
          <p:cNvSpPr>
            <a:spLocks noGrp="1"/>
          </p:cNvSpPr>
          <p:nvPr>
            <p:ph type="ctrTitle"/>
          </p:nvPr>
        </p:nvSpPr>
        <p:spPr>
          <a:xfrm>
            <a:off x="1524000" y="2941289"/>
            <a:ext cx="9144000" cy="1508125"/>
          </a:xfrm>
        </p:spPr>
        <p:txBody>
          <a:bodyPr>
            <a:normAutofit fontScale="90000"/>
          </a:bodyPr>
          <a:lstStyle/>
          <a:p>
            <a:r>
              <a:rPr lang="en-US">
                <a:solidFill>
                  <a:schemeClr val="bg1"/>
                </a:solidFill>
                <a:latin typeface="Girl Scout Text Book" panose="02020003000000000000" pitchFamily="18" charset="0"/>
              </a:rPr>
              <a:t>Online </a:t>
            </a:r>
            <a:r>
              <a:rPr lang="en-US" dirty="0">
                <a:solidFill>
                  <a:schemeClr val="bg1"/>
                </a:solidFill>
                <a:latin typeface="Girl Scout Text Book" panose="02020003000000000000" pitchFamily="18" charset="0"/>
              </a:rPr>
              <a:t>Cookie</a:t>
            </a:r>
            <a:r>
              <a:rPr lang="en-US">
                <a:solidFill>
                  <a:schemeClr val="bg1"/>
                </a:solidFill>
                <a:latin typeface="Girl Scout Text Book" panose="02020003000000000000" pitchFamily="18" charset="0"/>
              </a:rPr>
              <a:t> Systems Updates</a:t>
            </a:r>
          </a:p>
        </p:txBody>
      </p:sp>
    </p:spTree>
    <p:extLst>
      <p:ext uri="{BB962C8B-B14F-4D97-AF65-F5344CB8AC3E}">
        <p14:creationId xmlns:p14="http://schemas.microsoft.com/office/powerpoint/2010/main" val="2953907204"/>
      </p:ext>
    </p:extLst>
  </p:cSld>
  <p:clrMapOvr>
    <a:masterClrMapping/>
  </p:clrMapOvr>
  <mc:AlternateContent xmlns:mc="http://schemas.openxmlformats.org/markup-compatibility/2006" xmlns:p14="http://schemas.microsoft.com/office/powerpoint/2010/main">
    <mc:Choice Requires="p14">
      <p:transition spd="slow" p14:dur="2000" advTm="14150"/>
    </mc:Choice>
    <mc:Fallback xmlns="">
      <p:transition spd="slow" advTm="1415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B5B9-3AF5-AB6A-6396-BB3837FDFF08}"/>
              </a:ext>
            </a:extLst>
          </p:cNvPr>
          <p:cNvSpPr>
            <a:spLocks noGrp="1"/>
          </p:cNvSpPr>
          <p:nvPr>
            <p:ph type="title"/>
          </p:nvPr>
        </p:nvSpPr>
        <p:spPr>
          <a:xfrm>
            <a:off x="1143000" y="176091"/>
            <a:ext cx="7162800" cy="1325563"/>
          </a:xfrm>
        </p:spPr>
        <p:txBody>
          <a:bodyPr/>
          <a:lstStyle/>
          <a:p>
            <a:r>
              <a:rPr lang="en-US" dirty="0"/>
              <a:t>Digital Cookie Mobile App</a:t>
            </a:r>
          </a:p>
        </p:txBody>
      </p:sp>
      <p:sp>
        <p:nvSpPr>
          <p:cNvPr id="3" name="Content Placeholder 2">
            <a:extLst>
              <a:ext uri="{FF2B5EF4-FFF2-40B4-BE49-F238E27FC236}">
                <a16:creationId xmlns:a16="http://schemas.microsoft.com/office/drawing/2014/main" id="{96C9A931-2A5D-DD7E-1B33-9EDF1235BF16}"/>
              </a:ext>
            </a:extLst>
          </p:cNvPr>
          <p:cNvSpPr>
            <a:spLocks noGrp="1"/>
          </p:cNvSpPr>
          <p:nvPr>
            <p:ph idx="1"/>
          </p:nvPr>
        </p:nvSpPr>
        <p:spPr>
          <a:xfrm>
            <a:off x="685800" y="1663700"/>
            <a:ext cx="6705600" cy="4640971"/>
          </a:xfrm>
        </p:spPr>
        <p:txBody>
          <a:bodyPr>
            <a:normAutofit fontScale="92500" lnSpcReduction="10000"/>
          </a:bodyPr>
          <a:lstStyle/>
          <a:p>
            <a:r>
              <a:rPr lang="en-US" dirty="0">
                <a:latin typeface="Girl Scout Display Light" panose="02020003000000000000" pitchFamily="18" charset="0"/>
              </a:rPr>
              <a:t>Your </a:t>
            </a:r>
            <a:r>
              <a:rPr lang="en-US" b="1" dirty="0">
                <a:latin typeface="Girl Scout Display Light" panose="02020003000000000000" pitchFamily="18" charset="0"/>
              </a:rPr>
              <a:t>digital cash register </a:t>
            </a:r>
            <a:r>
              <a:rPr lang="en-US" dirty="0">
                <a:latin typeface="Girl Scout Display Light" panose="02020003000000000000" pitchFamily="18" charset="0"/>
              </a:rPr>
              <a:t>for in-person &amp; booth sales:</a:t>
            </a:r>
          </a:p>
          <a:p>
            <a:pPr marL="514350" indent="-514350">
              <a:buFont typeface="+mj-lt"/>
              <a:buAutoNum type="arabicPeriod"/>
            </a:pPr>
            <a:r>
              <a:rPr lang="en-US" dirty="0">
                <a:latin typeface="Girl Scout Display Light" panose="02020003000000000000" pitchFamily="18" charset="0"/>
              </a:rPr>
              <a:t>Set up Digital Cookie site with a browser </a:t>
            </a:r>
          </a:p>
          <a:p>
            <a:pPr marL="514350" indent="-514350">
              <a:buFont typeface="+mj-lt"/>
              <a:buAutoNum type="arabicPeriod"/>
            </a:pPr>
            <a:r>
              <a:rPr lang="en-US" dirty="0">
                <a:latin typeface="Girl Scout Display Light" panose="02020003000000000000" pitchFamily="18" charset="0"/>
              </a:rPr>
              <a:t>Download new version of app</a:t>
            </a:r>
          </a:p>
          <a:p>
            <a:pPr marL="514350" indent="-514350">
              <a:buFont typeface="+mj-lt"/>
              <a:buAutoNum type="arabicPeriod"/>
            </a:pPr>
            <a:r>
              <a:rPr lang="en-US" dirty="0">
                <a:latin typeface="Girl Scout Display Light" panose="02020003000000000000" pitchFamily="18" charset="0"/>
              </a:rPr>
              <a:t>Login with your Digital Cookie email &amp; password</a:t>
            </a:r>
          </a:p>
          <a:p>
            <a:pPr marL="514350" indent="-514350">
              <a:buFont typeface="+mj-lt"/>
              <a:buAutoNum type="arabicPeriod"/>
            </a:pPr>
            <a:endParaRPr lang="en-US" dirty="0"/>
          </a:p>
          <a:p>
            <a:pPr marL="0" indent="0"/>
            <a:r>
              <a:rPr lang="en-US" i="1" dirty="0">
                <a:latin typeface="Girl Scout Display Light" panose="02020003000000000000" pitchFamily="18" charset="0"/>
              </a:rPr>
              <a:t>Available from the App Store &amp; Google Play Store. View the Mobile App Tip Sheet coming to Cookie Central.</a:t>
            </a:r>
          </a:p>
          <a:p>
            <a:pPr marL="0" indent="0"/>
            <a:endParaRPr lang="en-US" dirty="0"/>
          </a:p>
        </p:txBody>
      </p:sp>
      <p:pic>
        <p:nvPicPr>
          <p:cNvPr id="6" name="946135BB-AAAD-4DF6-AE17-A83E8CCD8774" descr="IMG_1086.jpg">
            <a:extLst>
              <a:ext uri="{FF2B5EF4-FFF2-40B4-BE49-F238E27FC236}">
                <a16:creationId xmlns:a16="http://schemas.microsoft.com/office/drawing/2014/main" id="{D22FE8FC-1841-FFF4-6DBB-DE17BDED9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620" y="2436382"/>
            <a:ext cx="4570380" cy="198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009748"/>
      </p:ext>
    </p:extLst>
  </p:cSld>
  <p:clrMapOvr>
    <a:masterClrMapping/>
  </p:clrMapOvr>
  <mc:AlternateContent xmlns:mc="http://schemas.openxmlformats.org/markup-compatibility/2006" xmlns:p14="http://schemas.microsoft.com/office/powerpoint/2010/main">
    <mc:Choice Requires="p14">
      <p:transition spd="slow" p14:dur="2000" advTm="70273"/>
    </mc:Choice>
    <mc:Fallback xmlns="">
      <p:transition spd="slow" advTm="70273"/>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B5B9-3AF5-AB6A-6396-BB3837FDFF08}"/>
              </a:ext>
            </a:extLst>
          </p:cNvPr>
          <p:cNvSpPr>
            <a:spLocks noGrp="1"/>
          </p:cNvSpPr>
          <p:nvPr>
            <p:ph type="title"/>
          </p:nvPr>
        </p:nvSpPr>
        <p:spPr>
          <a:xfrm>
            <a:off x="1066800" y="-47553"/>
            <a:ext cx="7162800" cy="1325563"/>
          </a:xfrm>
        </p:spPr>
        <p:txBody>
          <a:bodyPr/>
          <a:lstStyle/>
          <a:p>
            <a:r>
              <a:rPr lang="en-US" dirty="0"/>
              <a:t>Digital Cookie Mobile App</a:t>
            </a:r>
          </a:p>
        </p:txBody>
      </p:sp>
      <p:sp>
        <p:nvSpPr>
          <p:cNvPr id="10" name="Text Placeholder 4">
            <a:extLst>
              <a:ext uri="{FF2B5EF4-FFF2-40B4-BE49-F238E27FC236}">
                <a16:creationId xmlns:a16="http://schemas.microsoft.com/office/drawing/2014/main" id="{15B90031-953F-25AD-6E98-8ED5F16D2E24}"/>
              </a:ext>
            </a:extLst>
          </p:cNvPr>
          <p:cNvSpPr txBox="1">
            <a:spLocks/>
          </p:cNvSpPr>
          <p:nvPr/>
        </p:nvSpPr>
        <p:spPr>
          <a:xfrm>
            <a:off x="9183591" y="965350"/>
            <a:ext cx="2688501" cy="639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irl Scout Display Light" panose="02020003000000000000" pitchFamily="18" charset="0"/>
              </a:rPr>
              <a:t>Visit My Site</a:t>
            </a:r>
          </a:p>
        </p:txBody>
      </p:sp>
      <p:sp>
        <p:nvSpPr>
          <p:cNvPr id="11" name="Text Placeholder 5">
            <a:extLst>
              <a:ext uri="{FF2B5EF4-FFF2-40B4-BE49-F238E27FC236}">
                <a16:creationId xmlns:a16="http://schemas.microsoft.com/office/drawing/2014/main" id="{7DE102DE-B8A2-CDA0-6EBF-472AC27E7136}"/>
              </a:ext>
            </a:extLst>
          </p:cNvPr>
          <p:cNvSpPr txBox="1">
            <a:spLocks/>
          </p:cNvSpPr>
          <p:nvPr/>
        </p:nvSpPr>
        <p:spPr>
          <a:xfrm>
            <a:off x="9162927" y="3848281"/>
            <a:ext cx="2688501" cy="639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Girl Scout Display Light" panose="02020003000000000000" pitchFamily="18" charset="0"/>
              </a:rPr>
              <a:t>Email My Site</a:t>
            </a:r>
          </a:p>
        </p:txBody>
      </p:sp>
      <p:pic>
        <p:nvPicPr>
          <p:cNvPr id="12" name="Picture Placeholder 19">
            <a:extLst>
              <a:ext uri="{FF2B5EF4-FFF2-40B4-BE49-F238E27FC236}">
                <a16:creationId xmlns:a16="http://schemas.microsoft.com/office/drawing/2014/main" id="{1503DCCB-9B34-6D2F-8F4C-69553DE2EE07}"/>
              </a:ext>
            </a:extLst>
          </p:cNvPr>
          <p:cNvPicPr>
            <a:picLocks noChangeAspect="1"/>
          </p:cNvPicPr>
          <p:nvPr/>
        </p:nvPicPr>
        <p:blipFill>
          <a:blip r:embed="rId3">
            <a:extLst>
              <a:ext uri="{28A0092B-C50C-407E-A947-70E740481C1C}">
                <a14:useLocalDpi xmlns:a14="http://schemas.microsoft.com/office/drawing/2010/main" val="0"/>
              </a:ext>
            </a:extLst>
          </a:blip>
          <a:srcRect l="-33468" t="-13719" r="-33468" b="-15009"/>
          <a:stretch/>
        </p:blipFill>
        <p:spPr>
          <a:xfrm>
            <a:off x="6872984" y="1278010"/>
            <a:ext cx="2000251" cy="1786467"/>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solidFill>
            <a:schemeClr val="tx2"/>
          </a:solidFill>
          <a:ln>
            <a:solidFill>
              <a:schemeClr val="accent1"/>
            </a:solidFill>
          </a:ln>
        </p:spPr>
      </p:pic>
      <p:sp>
        <p:nvSpPr>
          <p:cNvPr id="13" name="Text Placeholder 8">
            <a:extLst>
              <a:ext uri="{FF2B5EF4-FFF2-40B4-BE49-F238E27FC236}">
                <a16:creationId xmlns:a16="http://schemas.microsoft.com/office/drawing/2014/main" id="{0591A185-DAD6-36B4-2BD3-AA1261099291}"/>
              </a:ext>
            </a:extLst>
          </p:cNvPr>
          <p:cNvSpPr txBox="1">
            <a:spLocks/>
          </p:cNvSpPr>
          <p:nvPr/>
        </p:nvSpPr>
        <p:spPr>
          <a:xfrm>
            <a:off x="9183591" y="1415660"/>
            <a:ext cx="2688501" cy="14562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Girl Scout Display Light" panose="02020003000000000000" pitchFamily="18" charset="0"/>
              </a:rPr>
              <a:t>Customers can scan the QR code to visit the Troop’s Cookie Site. </a:t>
            </a:r>
          </a:p>
        </p:txBody>
      </p:sp>
      <p:sp>
        <p:nvSpPr>
          <p:cNvPr id="14" name="Text Placeholder 9">
            <a:extLst>
              <a:ext uri="{FF2B5EF4-FFF2-40B4-BE49-F238E27FC236}">
                <a16:creationId xmlns:a16="http://schemas.microsoft.com/office/drawing/2014/main" id="{D4FE7C51-2BA8-73DF-CB2E-EF3D182FC875}"/>
              </a:ext>
            </a:extLst>
          </p:cNvPr>
          <p:cNvSpPr txBox="1">
            <a:spLocks/>
          </p:cNvSpPr>
          <p:nvPr/>
        </p:nvSpPr>
        <p:spPr>
          <a:xfrm>
            <a:off x="9162926" y="4344723"/>
            <a:ext cx="2688501" cy="14562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Girl Scout Display Light" panose="02020003000000000000" pitchFamily="18" charset="0"/>
              </a:rPr>
              <a:t>Girl Scout’s can send a marketing email to a customer. </a:t>
            </a:r>
          </a:p>
        </p:txBody>
      </p:sp>
      <p:pic>
        <p:nvPicPr>
          <p:cNvPr id="15" name="Picture 14" descr="A screenshot of a phone&#10;&#10;Description automatically generated">
            <a:extLst>
              <a:ext uri="{FF2B5EF4-FFF2-40B4-BE49-F238E27FC236}">
                <a16:creationId xmlns:a16="http://schemas.microsoft.com/office/drawing/2014/main" id="{4E4A56F4-4D0F-1A18-42A4-5194FD59037E}"/>
              </a:ext>
            </a:extLst>
          </p:cNvPr>
          <p:cNvPicPr>
            <a:picLocks noChangeAspect="1"/>
          </p:cNvPicPr>
          <p:nvPr/>
        </p:nvPicPr>
        <p:blipFill rotWithShape="1">
          <a:blip r:embed="rId4">
            <a:extLst>
              <a:ext uri="{28A0092B-C50C-407E-A947-70E740481C1C}">
                <a14:useLocalDpi xmlns:a14="http://schemas.microsoft.com/office/drawing/2010/main" val="0"/>
              </a:ext>
            </a:extLst>
          </a:blip>
          <a:srcRect t="5260"/>
          <a:stretch/>
        </p:blipFill>
        <p:spPr bwMode="auto">
          <a:xfrm>
            <a:off x="3665068" y="1636577"/>
            <a:ext cx="2253925" cy="4631353"/>
          </a:xfrm>
          <a:prstGeom prst="rect">
            <a:avLst/>
          </a:prstGeom>
          <a:noFill/>
          <a:ln>
            <a:solidFill>
              <a:schemeClr val="tx1"/>
            </a:solidFill>
          </a:ln>
          <a:extLst>
            <a:ext uri="{53640926-AAD7-44D8-BBD7-CCE9431645EC}">
              <a14:shadowObscured xmlns:a14="http://schemas.microsoft.com/office/drawing/2010/main"/>
            </a:ext>
          </a:extLst>
        </p:spPr>
      </p:pic>
      <p:pic>
        <p:nvPicPr>
          <p:cNvPr id="16" name="Picture 15" descr="A screenshot of a phone&#10;&#10;Description automatically generated">
            <a:extLst>
              <a:ext uri="{FF2B5EF4-FFF2-40B4-BE49-F238E27FC236}">
                <a16:creationId xmlns:a16="http://schemas.microsoft.com/office/drawing/2014/main" id="{A2E3AEC9-D471-97D5-E982-E740461C0041}"/>
              </a:ext>
            </a:extLst>
          </p:cNvPr>
          <p:cNvPicPr>
            <a:picLocks noChangeAspect="1"/>
          </p:cNvPicPr>
          <p:nvPr/>
        </p:nvPicPr>
        <p:blipFill rotWithShape="1">
          <a:blip r:embed="rId5"/>
          <a:srcRect t="9178" b="51908"/>
          <a:stretch/>
        </p:blipFill>
        <p:spPr bwMode="auto">
          <a:xfrm>
            <a:off x="228599" y="2709167"/>
            <a:ext cx="2600006" cy="1655956"/>
          </a:xfrm>
          <a:prstGeom prst="rect">
            <a:avLst/>
          </a:prstGeom>
          <a:ln>
            <a:solidFill>
              <a:schemeClr val="tx1"/>
            </a:solidFill>
          </a:ln>
          <a:extLst>
            <a:ext uri="{53640926-AAD7-44D8-BBD7-CCE9431645EC}">
              <a14:shadowObscured xmlns:a14="http://schemas.microsoft.com/office/drawing/2010/main"/>
            </a:ext>
          </a:extLst>
        </p:spPr>
      </p:pic>
      <p:sp>
        <p:nvSpPr>
          <p:cNvPr id="17" name="Arrow: Right 16">
            <a:extLst>
              <a:ext uri="{FF2B5EF4-FFF2-40B4-BE49-F238E27FC236}">
                <a16:creationId xmlns:a16="http://schemas.microsoft.com/office/drawing/2014/main" id="{99540129-FA58-519B-4B23-CF1B17569DDF}"/>
              </a:ext>
            </a:extLst>
          </p:cNvPr>
          <p:cNvSpPr/>
          <p:nvPr/>
        </p:nvSpPr>
        <p:spPr>
          <a:xfrm>
            <a:off x="2937539" y="3207206"/>
            <a:ext cx="618595" cy="586317"/>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A88491DE-0C46-5E4F-E027-69AE656C3D73}"/>
              </a:ext>
            </a:extLst>
          </p:cNvPr>
          <p:cNvSpPr/>
          <p:nvPr/>
        </p:nvSpPr>
        <p:spPr>
          <a:xfrm>
            <a:off x="6136861" y="3206213"/>
            <a:ext cx="618595" cy="586317"/>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0DC4BD2-B8C1-BFDA-828A-D32056EC46A3}"/>
              </a:ext>
            </a:extLst>
          </p:cNvPr>
          <p:cNvSpPr txBox="1"/>
          <p:nvPr/>
        </p:nvSpPr>
        <p:spPr>
          <a:xfrm>
            <a:off x="630264" y="4468893"/>
            <a:ext cx="1777281" cy="318100"/>
          </a:xfrm>
          <a:prstGeom prst="rect">
            <a:avLst/>
          </a:prstGeom>
          <a:noFill/>
        </p:spPr>
        <p:txBody>
          <a:bodyPr wrap="none" rtlCol="0">
            <a:spAutoFit/>
          </a:bodyPr>
          <a:lstStyle/>
          <a:p>
            <a:r>
              <a:rPr lang="en-US" sz="1467" b="1">
                <a:solidFill>
                  <a:schemeClr val="accent3"/>
                </a:solidFill>
                <a:latin typeface="Arial" panose="020B0604020202020204" pitchFamily="34" charset="0"/>
                <a:cs typeface="Arial" panose="020B0604020202020204" pitchFamily="34" charset="0"/>
              </a:rPr>
              <a:t>Select Troop Role</a:t>
            </a:r>
          </a:p>
        </p:txBody>
      </p:sp>
      <p:pic>
        <p:nvPicPr>
          <p:cNvPr id="20" name="Picture Placeholder 19">
            <a:extLst>
              <a:ext uri="{FF2B5EF4-FFF2-40B4-BE49-F238E27FC236}">
                <a16:creationId xmlns:a16="http://schemas.microsoft.com/office/drawing/2014/main" id="{58189D28-12B5-7D4A-8EC9-601D2FD85819}"/>
              </a:ext>
            </a:extLst>
          </p:cNvPr>
          <p:cNvPicPr>
            <a:picLocks noChangeAspect="1"/>
          </p:cNvPicPr>
          <p:nvPr/>
        </p:nvPicPr>
        <p:blipFill>
          <a:blip r:embed="rId6">
            <a:extLst>
              <a:ext uri="{28A0092B-C50C-407E-A947-70E740481C1C}">
                <a14:useLocalDpi xmlns:a14="http://schemas.microsoft.com/office/drawing/2010/main" val="0"/>
              </a:ext>
            </a:extLst>
          </a:blip>
          <a:srcRect l="-38173" t="-1161" r="-33353" b="1161"/>
          <a:stretch/>
        </p:blipFill>
        <p:spPr>
          <a:xfrm>
            <a:off x="6683058" y="3793523"/>
            <a:ext cx="2000251" cy="1786467"/>
          </a:xfrm>
          <a:prstGeom prst="hexagon">
            <a:avLst/>
          </a:prstGeom>
          <a:solidFill>
            <a:schemeClr val="accent1"/>
          </a:solidFill>
        </p:spPr>
      </p:pic>
    </p:spTree>
    <p:extLst>
      <p:ext uri="{BB962C8B-B14F-4D97-AF65-F5344CB8AC3E}">
        <p14:creationId xmlns:p14="http://schemas.microsoft.com/office/powerpoint/2010/main" val="3433249571"/>
      </p:ext>
    </p:extLst>
  </p:cSld>
  <p:clrMapOvr>
    <a:masterClrMapping/>
  </p:clrMapOvr>
  <mc:AlternateContent xmlns:mc="http://schemas.openxmlformats.org/markup-compatibility/2006" xmlns:p14="http://schemas.microsoft.com/office/powerpoint/2010/main">
    <mc:Choice Requires="p14">
      <p:transition spd="slow" p14:dur="2000" advTm="44638"/>
    </mc:Choice>
    <mc:Fallback xmlns="">
      <p:transition spd="slow" advTm="44638"/>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B5B9-3AF5-AB6A-6396-BB3837FDFF08}"/>
              </a:ext>
            </a:extLst>
          </p:cNvPr>
          <p:cNvSpPr>
            <a:spLocks noGrp="1"/>
          </p:cNvSpPr>
          <p:nvPr>
            <p:ph type="title"/>
          </p:nvPr>
        </p:nvSpPr>
        <p:spPr>
          <a:xfrm>
            <a:off x="1143000" y="176091"/>
            <a:ext cx="7162800" cy="1325563"/>
          </a:xfrm>
        </p:spPr>
        <p:txBody>
          <a:bodyPr/>
          <a:lstStyle/>
          <a:p>
            <a:r>
              <a:rPr lang="en-US" dirty="0"/>
              <a:t>Digital Cookie Mobile App</a:t>
            </a:r>
          </a:p>
        </p:txBody>
      </p:sp>
      <p:sp>
        <p:nvSpPr>
          <p:cNvPr id="6" name="Text Placeholder 3">
            <a:extLst>
              <a:ext uri="{FF2B5EF4-FFF2-40B4-BE49-F238E27FC236}">
                <a16:creationId xmlns:a16="http://schemas.microsoft.com/office/drawing/2014/main" id="{6A437FA3-876E-A7E2-741F-6E5CAB5D211E}"/>
              </a:ext>
            </a:extLst>
          </p:cNvPr>
          <p:cNvSpPr txBox="1">
            <a:spLocks/>
          </p:cNvSpPr>
          <p:nvPr/>
        </p:nvSpPr>
        <p:spPr>
          <a:xfrm>
            <a:off x="495300" y="2246402"/>
            <a:ext cx="4815102" cy="1881097"/>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4000" dirty="0">
                <a:latin typeface="Girl Scout Display Light" panose="02020003000000000000" pitchFamily="18" charset="0"/>
              </a:rPr>
              <a:t>Step 1: Select Cookie Varieties</a:t>
            </a:r>
          </a:p>
        </p:txBody>
      </p:sp>
      <p:sp>
        <p:nvSpPr>
          <p:cNvPr id="7" name="Arrow: Left 6">
            <a:extLst>
              <a:ext uri="{FF2B5EF4-FFF2-40B4-BE49-F238E27FC236}">
                <a16:creationId xmlns:a16="http://schemas.microsoft.com/office/drawing/2014/main" id="{7DDE8E0E-5D97-839E-4D5E-1813C5A605F0}"/>
              </a:ext>
            </a:extLst>
          </p:cNvPr>
          <p:cNvSpPr/>
          <p:nvPr/>
        </p:nvSpPr>
        <p:spPr>
          <a:xfrm>
            <a:off x="9422874" y="1929148"/>
            <a:ext cx="1257965" cy="477867"/>
          </a:xfrm>
          <a:prstGeom prst="leftArrow">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descr="A screenshot of a phone&#10;&#10;Description automatically generated">
            <a:extLst>
              <a:ext uri="{FF2B5EF4-FFF2-40B4-BE49-F238E27FC236}">
                <a16:creationId xmlns:a16="http://schemas.microsoft.com/office/drawing/2014/main" id="{0882618B-7FF3-2F6C-87DF-0C2CFFF6E611}"/>
              </a:ext>
            </a:extLst>
          </p:cNvPr>
          <p:cNvPicPr>
            <a:picLocks noChangeAspect="1"/>
          </p:cNvPicPr>
          <p:nvPr/>
        </p:nvPicPr>
        <p:blipFill rotWithShape="1">
          <a:blip r:embed="rId3"/>
          <a:srcRect t="27358" b="11839"/>
          <a:stretch/>
        </p:blipFill>
        <p:spPr bwMode="auto">
          <a:xfrm>
            <a:off x="5578542" y="1501654"/>
            <a:ext cx="3718588" cy="4899146"/>
          </a:xfrm>
          <a:prstGeom prst="rect">
            <a:avLst/>
          </a:prstGeom>
          <a:ln>
            <a:solidFill>
              <a:schemeClr val="tx1"/>
            </a:solidFill>
          </a:ln>
          <a:extLst>
            <a:ext uri="{53640926-AAD7-44D8-BBD7-CCE9431645EC}">
              <a14:shadowObscured xmlns:a14="http://schemas.microsoft.com/office/drawing/2010/main"/>
            </a:ext>
          </a:extLst>
        </p:spPr>
      </p:pic>
      <p:sp>
        <p:nvSpPr>
          <p:cNvPr id="8" name="Arrow: Left 7">
            <a:extLst>
              <a:ext uri="{FF2B5EF4-FFF2-40B4-BE49-F238E27FC236}">
                <a16:creationId xmlns:a16="http://schemas.microsoft.com/office/drawing/2014/main" id="{712B335C-9CCC-1847-060D-AB51B5372EDC}"/>
              </a:ext>
            </a:extLst>
          </p:cNvPr>
          <p:cNvSpPr/>
          <p:nvPr/>
        </p:nvSpPr>
        <p:spPr>
          <a:xfrm>
            <a:off x="9003553" y="5765277"/>
            <a:ext cx="1257966" cy="477867"/>
          </a:xfrm>
          <a:prstGeom prst="leftArrow">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950368"/>
      </p:ext>
    </p:extLst>
  </p:cSld>
  <p:clrMapOvr>
    <a:masterClrMapping/>
  </p:clrMapOvr>
  <mc:AlternateContent xmlns:mc="http://schemas.openxmlformats.org/markup-compatibility/2006" xmlns:p14="http://schemas.microsoft.com/office/powerpoint/2010/main">
    <mc:Choice Requires="p14">
      <p:transition spd="slow" p14:dur="2000" advTm="17726"/>
    </mc:Choice>
    <mc:Fallback xmlns="">
      <p:transition spd="slow" advTm="17726"/>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ECF11-4207-95A5-BFA7-7F4D06EDC76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7839FD-AF1E-1F4B-2D0C-77620A1216D5}"/>
              </a:ext>
            </a:extLst>
          </p:cNvPr>
          <p:cNvSpPr>
            <a:spLocks noGrp="1"/>
          </p:cNvSpPr>
          <p:nvPr>
            <p:ph type="sldNum" sz="quarter" idx="10"/>
          </p:nvPr>
        </p:nvSpPr>
        <p:spPr/>
        <p:txBody>
          <a:bodyPr/>
          <a:lstStyle/>
          <a:p>
            <a:fld id="{7691CCDB-B024-8747-B233-CAD1CBC7A901}" type="slidenum">
              <a:rPr lang="en-US" smtClean="0"/>
              <a:pPr/>
              <a:t>63</a:t>
            </a:fld>
            <a:endParaRPr lang="en-US"/>
          </a:p>
        </p:txBody>
      </p:sp>
      <p:sp>
        <p:nvSpPr>
          <p:cNvPr id="3" name="Footer Placeholder 2">
            <a:extLst>
              <a:ext uri="{FF2B5EF4-FFF2-40B4-BE49-F238E27FC236}">
                <a16:creationId xmlns:a16="http://schemas.microsoft.com/office/drawing/2014/main" id="{0679F5FB-6D7B-BB3F-FA58-CAEA751C07BA}"/>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3">
            <a:extLst>
              <a:ext uri="{FF2B5EF4-FFF2-40B4-BE49-F238E27FC236}">
                <a16:creationId xmlns:a16="http://schemas.microsoft.com/office/drawing/2014/main" id="{FAB89D87-62F9-10AD-88EA-AD1EEBEA2AD7}"/>
              </a:ext>
            </a:extLst>
          </p:cNvPr>
          <p:cNvSpPr txBox="1">
            <a:spLocks/>
          </p:cNvSpPr>
          <p:nvPr/>
        </p:nvSpPr>
        <p:spPr>
          <a:xfrm>
            <a:off x="700052" y="64957"/>
            <a:ext cx="5395948" cy="447812"/>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800" dirty="0">
                <a:latin typeface="Girl Scout Text Book" panose="02020003000000000000" pitchFamily="18" charset="0"/>
              </a:rPr>
              <a:t>New Cookie Order</a:t>
            </a:r>
          </a:p>
        </p:txBody>
      </p:sp>
      <p:sp>
        <p:nvSpPr>
          <p:cNvPr id="11" name="Text Placeholder 3">
            <a:extLst>
              <a:ext uri="{FF2B5EF4-FFF2-40B4-BE49-F238E27FC236}">
                <a16:creationId xmlns:a16="http://schemas.microsoft.com/office/drawing/2014/main" id="{9BD8BBD2-E0D1-C9B4-1648-3C347E7AD21B}"/>
              </a:ext>
            </a:extLst>
          </p:cNvPr>
          <p:cNvSpPr txBox="1">
            <a:spLocks/>
          </p:cNvSpPr>
          <p:nvPr/>
        </p:nvSpPr>
        <p:spPr>
          <a:xfrm>
            <a:off x="638068" y="843041"/>
            <a:ext cx="3211287" cy="860024"/>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dirty="0">
                <a:latin typeface="Girl Scout Display Light" panose="02020003000000000000" pitchFamily="18" charset="0"/>
              </a:rPr>
              <a:t>Step 2: Select how the customer would like to receive their cookies. </a:t>
            </a:r>
          </a:p>
        </p:txBody>
      </p:sp>
      <p:sp>
        <p:nvSpPr>
          <p:cNvPr id="14" name="Arrow: Left 13">
            <a:extLst>
              <a:ext uri="{FF2B5EF4-FFF2-40B4-BE49-F238E27FC236}">
                <a16:creationId xmlns:a16="http://schemas.microsoft.com/office/drawing/2014/main" id="{0BAA12F2-3F56-2C25-5A91-6AECAC6C57AD}"/>
              </a:ext>
            </a:extLst>
          </p:cNvPr>
          <p:cNvSpPr/>
          <p:nvPr/>
        </p:nvSpPr>
        <p:spPr>
          <a:xfrm>
            <a:off x="3044839" y="3149342"/>
            <a:ext cx="550570" cy="308343"/>
          </a:xfrm>
          <a:prstGeom prst="leftArrow">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Picture 3" descr="A screenshot of a delivery form&#10;&#10;Description automatically generated">
            <a:extLst>
              <a:ext uri="{FF2B5EF4-FFF2-40B4-BE49-F238E27FC236}">
                <a16:creationId xmlns:a16="http://schemas.microsoft.com/office/drawing/2014/main" id="{DD121E6D-58C0-61E7-11FA-54963600BD1B}"/>
              </a:ext>
            </a:extLst>
          </p:cNvPr>
          <p:cNvPicPr>
            <a:picLocks noChangeAspect="1"/>
          </p:cNvPicPr>
          <p:nvPr/>
        </p:nvPicPr>
        <p:blipFill rotWithShape="1">
          <a:blip r:embed="rId3"/>
          <a:srcRect t="15497" b="23769"/>
          <a:stretch/>
        </p:blipFill>
        <p:spPr bwMode="auto">
          <a:xfrm>
            <a:off x="228599" y="2440171"/>
            <a:ext cx="2816240" cy="3706487"/>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grpSp>
        <p:nvGrpSpPr>
          <p:cNvPr id="6" name="Group 5">
            <a:extLst>
              <a:ext uri="{FF2B5EF4-FFF2-40B4-BE49-F238E27FC236}">
                <a16:creationId xmlns:a16="http://schemas.microsoft.com/office/drawing/2014/main" id="{45612A91-89EC-373F-E123-A995214755A2}"/>
              </a:ext>
            </a:extLst>
          </p:cNvPr>
          <p:cNvGrpSpPr/>
          <p:nvPr/>
        </p:nvGrpSpPr>
        <p:grpSpPr>
          <a:xfrm>
            <a:off x="3833638" y="698286"/>
            <a:ext cx="2479632" cy="4497827"/>
            <a:chOff x="-1336475" y="-1568771"/>
            <a:chExt cx="2481368" cy="4499530"/>
          </a:xfrm>
        </p:grpSpPr>
        <p:pic>
          <p:nvPicPr>
            <p:cNvPr id="16" name="Picture 15">
              <a:extLst>
                <a:ext uri="{FF2B5EF4-FFF2-40B4-BE49-F238E27FC236}">
                  <a16:creationId xmlns:a16="http://schemas.microsoft.com/office/drawing/2014/main" id="{39EFDA61-AFE9-B3E0-92A6-51DF5190033C}"/>
                </a:ext>
              </a:extLst>
            </p:cNvPr>
            <p:cNvPicPr>
              <a:picLocks noChangeAspect="1"/>
            </p:cNvPicPr>
            <p:nvPr/>
          </p:nvPicPr>
          <p:blipFill rotWithShape="1">
            <a:blip r:embed="rId4"/>
            <a:srcRect t="7689" b="7711"/>
            <a:stretch/>
          </p:blipFill>
          <p:spPr>
            <a:xfrm>
              <a:off x="-1336474" y="-1568771"/>
              <a:ext cx="2481367" cy="4499530"/>
            </a:xfrm>
            <a:prstGeom prst="rect">
              <a:avLst/>
            </a:prstGeom>
            <a:ln>
              <a:solidFill>
                <a:schemeClr val="tx1"/>
              </a:solidFill>
            </a:ln>
          </p:spPr>
        </p:pic>
        <p:sp>
          <p:nvSpPr>
            <p:cNvPr id="17" name="Rectangle 16">
              <a:extLst>
                <a:ext uri="{FF2B5EF4-FFF2-40B4-BE49-F238E27FC236}">
                  <a16:creationId xmlns:a16="http://schemas.microsoft.com/office/drawing/2014/main" id="{A544569C-3617-7F43-D83A-BDBF09C36180}"/>
                </a:ext>
              </a:extLst>
            </p:cNvPr>
            <p:cNvSpPr/>
            <p:nvPr/>
          </p:nvSpPr>
          <p:spPr>
            <a:xfrm>
              <a:off x="-1336475" y="-604805"/>
              <a:ext cx="2481367" cy="1294454"/>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8" name="Group 17">
            <a:extLst>
              <a:ext uri="{FF2B5EF4-FFF2-40B4-BE49-F238E27FC236}">
                <a16:creationId xmlns:a16="http://schemas.microsoft.com/office/drawing/2014/main" id="{DA68F806-AADB-BE80-8D19-8BC36F5D95FB}"/>
              </a:ext>
            </a:extLst>
          </p:cNvPr>
          <p:cNvGrpSpPr/>
          <p:nvPr/>
        </p:nvGrpSpPr>
        <p:grpSpPr>
          <a:xfrm>
            <a:off x="6551499" y="698286"/>
            <a:ext cx="2468881" cy="3648303"/>
            <a:chOff x="-83354" y="-684949"/>
            <a:chExt cx="2469251" cy="3648303"/>
          </a:xfrm>
        </p:grpSpPr>
        <p:pic>
          <p:nvPicPr>
            <p:cNvPr id="19" name="Picture 18" descr="A screenshot of a phone&#10;&#10;Description automatically generated">
              <a:extLst>
                <a:ext uri="{FF2B5EF4-FFF2-40B4-BE49-F238E27FC236}">
                  <a16:creationId xmlns:a16="http://schemas.microsoft.com/office/drawing/2014/main" id="{F00F7D6C-CEFC-F9BF-E911-56A8CF5FB72E}"/>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t="25712" b="6111"/>
            <a:stretch>
              <a:fillRect/>
            </a:stretch>
          </p:blipFill>
          <p:spPr bwMode="auto">
            <a:xfrm>
              <a:off x="-83353" y="-684949"/>
              <a:ext cx="2469250" cy="3648303"/>
            </a:xfrm>
            <a:prstGeom prst="rect">
              <a:avLst/>
            </a:prstGeom>
            <a:noFill/>
            <a:ln>
              <a:solidFill>
                <a:schemeClr val="tx1"/>
              </a:solid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2E64C31F-8AC2-7E6A-E03E-10E8DFAE4F39}"/>
                </a:ext>
              </a:extLst>
            </p:cNvPr>
            <p:cNvSpPr/>
            <p:nvPr/>
          </p:nvSpPr>
          <p:spPr>
            <a:xfrm>
              <a:off x="-83354" y="1851559"/>
              <a:ext cx="2469249" cy="1111795"/>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1" name="Group 20">
            <a:extLst>
              <a:ext uri="{FF2B5EF4-FFF2-40B4-BE49-F238E27FC236}">
                <a16:creationId xmlns:a16="http://schemas.microsoft.com/office/drawing/2014/main" id="{37D76A74-AF24-118A-9D2E-81FF6F0CAC07}"/>
              </a:ext>
            </a:extLst>
          </p:cNvPr>
          <p:cNvGrpSpPr/>
          <p:nvPr/>
        </p:nvGrpSpPr>
        <p:grpSpPr>
          <a:xfrm>
            <a:off x="9258608" y="698286"/>
            <a:ext cx="2468883" cy="4314114"/>
            <a:chOff x="-542319" y="-1304973"/>
            <a:chExt cx="2468883" cy="4314114"/>
          </a:xfrm>
        </p:grpSpPr>
        <p:pic>
          <p:nvPicPr>
            <p:cNvPr id="22" name="Picture 21">
              <a:extLst>
                <a:ext uri="{FF2B5EF4-FFF2-40B4-BE49-F238E27FC236}">
                  <a16:creationId xmlns:a16="http://schemas.microsoft.com/office/drawing/2014/main" id="{A4BB47D4-7440-04A1-BE2D-1A0EDBCEC0A8}"/>
                </a:ext>
              </a:extLst>
            </p:cNvPr>
            <p:cNvPicPr>
              <a:picLocks noChangeAspect="1"/>
            </p:cNvPicPr>
            <p:nvPr/>
          </p:nvPicPr>
          <p:blipFill rotWithShape="1">
            <a:blip r:embed="rId7" r:link="rId8">
              <a:extLst>
                <a:ext uri="{28A0092B-C50C-407E-A947-70E740481C1C}">
                  <a14:useLocalDpi xmlns:a14="http://schemas.microsoft.com/office/drawing/2010/main" val="0"/>
                </a:ext>
              </a:extLst>
            </a:blip>
            <a:srcRect t="7737" b="11635"/>
            <a:stretch>
              <a:fillRect/>
            </a:stretch>
          </p:blipFill>
          <p:spPr bwMode="auto">
            <a:xfrm>
              <a:off x="-542316" y="-1304973"/>
              <a:ext cx="2468880" cy="4314114"/>
            </a:xfrm>
            <a:prstGeom prst="rect">
              <a:avLst/>
            </a:prstGeom>
            <a:noFill/>
            <a:ln>
              <a:solidFill>
                <a:schemeClr val="tx1"/>
              </a:solidFill>
            </a:ln>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96BB7D85-C9EB-C7EB-80B6-F2B99AB17169}"/>
                </a:ext>
              </a:extLst>
            </p:cNvPr>
            <p:cNvSpPr/>
            <p:nvPr/>
          </p:nvSpPr>
          <p:spPr>
            <a:xfrm>
              <a:off x="-542319" y="-295504"/>
              <a:ext cx="2468880" cy="1064383"/>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4" name="Arrow: Left 23">
            <a:extLst>
              <a:ext uri="{FF2B5EF4-FFF2-40B4-BE49-F238E27FC236}">
                <a16:creationId xmlns:a16="http://schemas.microsoft.com/office/drawing/2014/main" id="{F0185BCF-BC4F-01B9-3203-7B6CF2577CBC}"/>
              </a:ext>
            </a:extLst>
          </p:cNvPr>
          <p:cNvSpPr/>
          <p:nvPr/>
        </p:nvSpPr>
        <p:spPr>
          <a:xfrm>
            <a:off x="11355289" y="4629629"/>
            <a:ext cx="550570" cy="308343"/>
          </a:xfrm>
          <a:prstGeom prst="leftArrow">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91C40B1-B0EA-36EB-343B-1E1E24835C29}"/>
              </a:ext>
            </a:extLst>
          </p:cNvPr>
          <p:cNvPicPr>
            <a:picLocks noChangeAspect="1"/>
          </p:cNvPicPr>
          <p:nvPr/>
        </p:nvPicPr>
        <p:blipFill>
          <a:blip r:embed="rId9"/>
          <a:stretch>
            <a:fillRect/>
          </a:stretch>
        </p:blipFill>
        <p:spPr>
          <a:xfrm>
            <a:off x="-9632" y="0"/>
            <a:ext cx="647700" cy="847725"/>
          </a:xfrm>
          <a:prstGeom prst="rect">
            <a:avLst/>
          </a:prstGeom>
        </p:spPr>
      </p:pic>
    </p:spTree>
    <p:extLst>
      <p:ext uri="{BB962C8B-B14F-4D97-AF65-F5344CB8AC3E}">
        <p14:creationId xmlns:p14="http://schemas.microsoft.com/office/powerpoint/2010/main" val="3509218589"/>
      </p:ext>
    </p:extLst>
  </p:cSld>
  <p:clrMapOvr>
    <a:masterClrMapping/>
  </p:clrMapOvr>
  <mc:AlternateContent xmlns:mc="http://schemas.openxmlformats.org/markup-compatibility/2006" xmlns:p14="http://schemas.microsoft.com/office/powerpoint/2010/main">
    <mc:Choice Requires="p14">
      <p:transition spd="slow" p14:dur="2000" advTm="37858"/>
    </mc:Choice>
    <mc:Fallback xmlns="">
      <p:transition spd="slow" advTm="378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F0221-1069-A4F7-5082-528EAA31A20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1AC3F6-10FB-00EE-CD7D-0627BD861892}"/>
              </a:ext>
            </a:extLst>
          </p:cNvPr>
          <p:cNvSpPr>
            <a:spLocks noGrp="1"/>
          </p:cNvSpPr>
          <p:nvPr>
            <p:ph type="sldNum" sz="quarter" idx="10"/>
          </p:nvPr>
        </p:nvSpPr>
        <p:spPr/>
        <p:txBody>
          <a:bodyPr/>
          <a:lstStyle/>
          <a:p>
            <a:fld id="{7691CCDB-B024-8747-B233-CAD1CBC7A901}" type="slidenum">
              <a:rPr lang="en-US" smtClean="0"/>
              <a:pPr/>
              <a:t>64</a:t>
            </a:fld>
            <a:endParaRPr lang="en-US"/>
          </a:p>
        </p:txBody>
      </p:sp>
      <p:sp>
        <p:nvSpPr>
          <p:cNvPr id="3" name="Footer Placeholder 2">
            <a:extLst>
              <a:ext uri="{FF2B5EF4-FFF2-40B4-BE49-F238E27FC236}">
                <a16:creationId xmlns:a16="http://schemas.microsoft.com/office/drawing/2014/main" id="{9D56ED84-2E71-684B-4D46-1D1C8EA9B81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3">
            <a:extLst>
              <a:ext uri="{FF2B5EF4-FFF2-40B4-BE49-F238E27FC236}">
                <a16:creationId xmlns:a16="http://schemas.microsoft.com/office/drawing/2014/main" id="{46739ED0-53CC-C63F-821B-61B82A3230B7}"/>
              </a:ext>
            </a:extLst>
          </p:cNvPr>
          <p:cNvSpPr txBox="1">
            <a:spLocks/>
          </p:cNvSpPr>
          <p:nvPr/>
        </p:nvSpPr>
        <p:spPr>
          <a:xfrm>
            <a:off x="710218" y="74184"/>
            <a:ext cx="5395948" cy="447812"/>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800" dirty="0">
                <a:latin typeface="Girl Scout Text Book" panose="02020003000000000000" pitchFamily="18" charset="0"/>
              </a:rPr>
              <a:t>New Cookie Order</a:t>
            </a:r>
          </a:p>
        </p:txBody>
      </p:sp>
      <p:sp>
        <p:nvSpPr>
          <p:cNvPr id="11" name="Text Placeholder 3">
            <a:extLst>
              <a:ext uri="{FF2B5EF4-FFF2-40B4-BE49-F238E27FC236}">
                <a16:creationId xmlns:a16="http://schemas.microsoft.com/office/drawing/2014/main" id="{B9E839E0-3191-9304-8912-2C702E9B45C0}"/>
              </a:ext>
            </a:extLst>
          </p:cNvPr>
          <p:cNvSpPr txBox="1">
            <a:spLocks/>
          </p:cNvSpPr>
          <p:nvPr/>
        </p:nvSpPr>
        <p:spPr>
          <a:xfrm>
            <a:off x="735618" y="801477"/>
            <a:ext cx="7087038" cy="860024"/>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dirty="0">
                <a:latin typeface="Girl Scout Display Light" panose="02020003000000000000" pitchFamily="18" charset="0"/>
              </a:rPr>
              <a:t>Step 3: Select how the customer would like to pay</a:t>
            </a:r>
          </a:p>
        </p:txBody>
      </p:sp>
      <p:pic>
        <p:nvPicPr>
          <p:cNvPr id="9" name="Picture 8" descr="A screenshot of a credit card&#10;&#10;Description automatically generated">
            <a:extLst>
              <a:ext uri="{FF2B5EF4-FFF2-40B4-BE49-F238E27FC236}">
                <a16:creationId xmlns:a16="http://schemas.microsoft.com/office/drawing/2014/main" id="{3CDEDF9F-684F-CC9A-FE12-F8D2816A9F03}"/>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t="8403" b="3401"/>
          <a:stretch>
            <a:fillRect/>
          </a:stretch>
        </p:blipFill>
        <p:spPr bwMode="auto">
          <a:xfrm>
            <a:off x="1273940" y="1606155"/>
            <a:ext cx="2440452" cy="4665010"/>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EDA9D46A-B7D7-002F-33A2-EAAED5F619F7}"/>
              </a:ext>
            </a:extLst>
          </p:cNvPr>
          <p:cNvSpPr/>
          <p:nvPr/>
        </p:nvSpPr>
        <p:spPr>
          <a:xfrm>
            <a:off x="1254350" y="4332547"/>
            <a:ext cx="2479631" cy="1293964"/>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8" name="Group 17">
            <a:extLst>
              <a:ext uri="{FF2B5EF4-FFF2-40B4-BE49-F238E27FC236}">
                <a16:creationId xmlns:a16="http://schemas.microsoft.com/office/drawing/2014/main" id="{6E6817EA-77C5-5FD4-C4D0-AF83ABAECF28}"/>
              </a:ext>
            </a:extLst>
          </p:cNvPr>
          <p:cNvGrpSpPr/>
          <p:nvPr/>
        </p:nvGrpSpPr>
        <p:grpSpPr>
          <a:xfrm>
            <a:off x="4413145" y="2108853"/>
            <a:ext cx="2479631" cy="3030163"/>
            <a:chOff x="4133214" y="2354263"/>
            <a:chExt cx="2479631" cy="3030163"/>
          </a:xfrm>
        </p:grpSpPr>
        <p:pic>
          <p:nvPicPr>
            <p:cNvPr id="12" name="Picture 11" descr="A screenshot of a qr code&#10;&#10;Description automatically generated">
              <a:extLst>
                <a:ext uri="{FF2B5EF4-FFF2-40B4-BE49-F238E27FC236}">
                  <a16:creationId xmlns:a16="http://schemas.microsoft.com/office/drawing/2014/main" id="{E992A3CA-6274-7AE9-841E-93F47359E077}"/>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t="22364" b="21276"/>
            <a:stretch>
              <a:fillRect/>
            </a:stretch>
          </p:blipFill>
          <p:spPr bwMode="auto">
            <a:xfrm>
              <a:off x="4133214" y="2354263"/>
              <a:ext cx="2479631" cy="3030163"/>
            </a:xfrm>
            <a:prstGeom prst="rect">
              <a:avLst/>
            </a:prstGeom>
            <a:noFill/>
            <a:ln>
              <a:solidFill>
                <a:schemeClr val="tx1"/>
              </a:solid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A7E923A6-4DF3-AABD-FD80-D2953FBA5E79}"/>
                </a:ext>
              </a:extLst>
            </p:cNvPr>
            <p:cNvSpPr/>
            <p:nvPr/>
          </p:nvSpPr>
          <p:spPr>
            <a:xfrm>
              <a:off x="5064101" y="3616643"/>
              <a:ext cx="617855" cy="37528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r>
                <a:rPr lang="en-US" sz="1200">
                  <a:effectLst/>
                  <a:ea typeface="MS Mincho" panose="02020609040205080304" pitchFamily="49" charset="-128"/>
                  <a:cs typeface="Times New Roman" panose="02020603050405020304" pitchFamily="18" charset="0"/>
                </a:rPr>
                <a:t>Demo</a:t>
              </a:r>
            </a:p>
          </p:txBody>
        </p:sp>
      </p:grpSp>
      <p:grpSp>
        <p:nvGrpSpPr>
          <p:cNvPr id="17" name="Group 16">
            <a:extLst>
              <a:ext uri="{FF2B5EF4-FFF2-40B4-BE49-F238E27FC236}">
                <a16:creationId xmlns:a16="http://schemas.microsoft.com/office/drawing/2014/main" id="{0D996771-3E0C-83D3-F929-EE2CF48A937B}"/>
              </a:ext>
            </a:extLst>
          </p:cNvPr>
          <p:cNvGrpSpPr/>
          <p:nvPr/>
        </p:nvGrpSpPr>
        <p:grpSpPr>
          <a:xfrm>
            <a:off x="7068649" y="2098320"/>
            <a:ext cx="2372803" cy="3040696"/>
            <a:chOff x="7970018" y="2096295"/>
            <a:chExt cx="2372803" cy="3040696"/>
          </a:xfrm>
        </p:grpSpPr>
        <p:pic>
          <p:nvPicPr>
            <p:cNvPr id="13" name="Picture 12" descr="A screenshot of a qr code&#10;&#10;Description automatically generated">
              <a:extLst>
                <a:ext uri="{FF2B5EF4-FFF2-40B4-BE49-F238E27FC236}">
                  <a16:creationId xmlns:a16="http://schemas.microsoft.com/office/drawing/2014/main" id="{9C844D1D-8A08-0D9B-5BA7-36FEC84496FF}"/>
                </a:ext>
              </a:extLst>
            </p:cNvPr>
            <p:cNvPicPr>
              <a:picLocks noChangeAspect="1"/>
            </p:cNvPicPr>
            <p:nvPr/>
          </p:nvPicPr>
          <p:blipFill rotWithShape="1">
            <a:blip r:embed="rId7" r:link="rId8" cstate="print">
              <a:extLst>
                <a:ext uri="{28A0092B-C50C-407E-A947-70E740481C1C}">
                  <a14:useLocalDpi xmlns:a14="http://schemas.microsoft.com/office/drawing/2010/main" val="0"/>
                </a:ext>
              </a:extLst>
            </a:blip>
            <a:srcRect t="20869" b="20035"/>
            <a:stretch>
              <a:fillRect/>
            </a:stretch>
          </p:blipFill>
          <p:spPr bwMode="auto">
            <a:xfrm>
              <a:off x="7970018" y="2096295"/>
              <a:ext cx="2372803" cy="3040696"/>
            </a:xfrm>
            <a:prstGeom prst="rect">
              <a:avLst/>
            </a:prstGeom>
            <a:noFill/>
            <a:ln>
              <a:solidFill>
                <a:schemeClr val="tx1"/>
              </a:solid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A76CD050-F6B5-A195-381B-D62D47F877A7}"/>
                </a:ext>
              </a:extLst>
            </p:cNvPr>
            <p:cNvSpPr/>
            <p:nvPr/>
          </p:nvSpPr>
          <p:spPr>
            <a:xfrm>
              <a:off x="8847491" y="3333108"/>
              <a:ext cx="617855" cy="37528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r>
                <a:rPr lang="en-US" sz="1200">
                  <a:effectLst/>
                  <a:ea typeface="MS Mincho" panose="02020609040205080304" pitchFamily="49" charset="-128"/>
                  <a:cs typeface="Times New Roman" panose="02020603050405020304" pitchFamily="18" charset="0"/>
                </a:rPr>
                <a:t>Demo</a:t>
              </a:r>
            </a:p>
          </p:txBody>
        </p:sp>
      </p:grpSp>
      <p:sp>
        <p:nvSpPr>
          <p:cNvPr id="19" name="Explosion: 8 Points 18">
            <a:extLst>
              <a:ext uri="{FF2B5EF4-FFF2-40B4-BE49-F238E27FC236}">
                <a16:creationId xmlns:a16="http://schemas.microsoft.com/office/drawing/2014/main" id="{C20436A9-68BE-D4E3-FB3C-E40EA72ED399}"/>
              </a:ext>
            </a:extLst>
          </p:cNvPr>
          <p:cNvSpPr/>
          <p:nvPr/>
        </p:nvSpPr>
        <p:spPr>
          <a:xfrm>
            <a:off x="9617326" y="143499"/>
            <a:ext cx="2372804" cy="3205275"/>
          </a:xfrm>
          <a:prstGeom prst="irregularSeal1">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solidFill>
                  <a:schemeClr val="bg1"/>
                </a:solidFill>
              </a:rPr>
              <a:t>Only available for Cookies </a:t>
            </a:r>
            <a:br>
              <a:rPr lang="en-US">
                <a:solidFill>
                  <a:schemeClr val="bg1"/>
                </a:solidFill>
              </a:rPr>
            </a:br>
            <a:r>
              <a:rPr lang="en-US">
                <a:solidFill>
                  <a:schemeClr val="bg1"/>
                </a:solidFill>
              </a:rPr>
              <a:t>In-hand orders</a:t>
            </a:r>
          </a:p>
        </p:txBody>
      </p:sp>
      <p:sp>
        <p:nvSpPr>
          <p:cNvPr id="20" name="Arrow: Left 19">
            <a:extLst>
              <a:ext uri="{FF2B5EF4-FFF2-40B4-BE49-F238E27FC236}">
                <a16:creationId xmlns:a16="http://schemas.microsoft.com/office/drawing/2014/main" id="{86470CE4-7EC5-E15E-A812-543015AA0D09}"/>
              </a:ext>
            </a:extLst>
          </p:cNvPr>
          <p:cNvSpPr/>
          <p:nvPr/>
        </p:nvSpPr>
        <p:spPr>
          <a:xfrm>
            <a:off x="2320648" y="4984845"/>
            <a:ext cx="550570" cy="308343"/>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65D2A3D-C19D-182F-9158-FFA530B2505D}"/>
              </a:ext>
            </a:extLst>
          </p:cNvPr>
          <p:cNvPicPr>
            <a:picLocks noChangeAspect="1"/>
          </p:cNvPicPr>
          <p:nvPr/>
        </p:nvPicPr>
        <p:blipFill>
          <a:blip r:embed="rId9"/>
          <a:stretch>
            <a:fillRect/>
          </a:stretch>
        </p:blipFill>
        <p:spPr>
          <a:xfrm>
            <a:off x="-9632" y="0"/>
            <a:ext cx="647700" cy="847725"/>
          </a:xfrm>
          <a:prstGeom prst="rect">
            <a:avLst/>
          </a:prstGeom>
        </p:spPr>
      </p:pic>
    </p:spTree>
    <p:extLst>
      <p:ext uri="{BB962C8B-B14F-4D97-AF65-F5344CB8AC3E}">
        <p14:creationId xmlns:p14="http://schemas.microsoft.com/office/powerpoint/2010/main" val="3643937340"/>
      </p:ext>
    </p:extLst>
  </p:cSld>
  <p:clrMapOvr>
    <a:masterClrMapping/>
  </p:clrMapOvr>
  <mc:AlternateContent xmlns:mc="http://schemas.openxmlformats.org/markup-compatibility/2006" xmlns:p14="http://schemas.microsoft.com/office/powerpoint/2010/main">
    <mc:Choice Requires="p14">
      <p:transition spd="slow" p14:dur="2000" advTm="46380"/>
    </mc:Choice>
    <mc:Fallback xmlns="">
      <p:transition spd="slow" advTm="46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4F619-A39B-FF52-46D8-8C7471CF6EA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7349DF-CE03-8252-C206-E98CDE45FA78}"/>
              </a:ext>
            </a:extLst>
          </p:cNvPr>
          <p:cNvSpPr>
            <a:spLocks noGrp="1"/>
          </p:cNvSpPr>
          <p:nvPr>
            <p:ph type="sldNum" sz="quarter" idx="10"/>
          </p:nvPr>
        </p:nvSpPr>
        <p:spPr/>
        <p:txBody>
          <a:bodyPr/>
          <a:lstStyle/>
          <a:p>
            <a:fld id="{7691CCDB-B024-8747-B233-CAD1CBC7A901}" type="slidenum">
              <a:rPr lang="en-US" smtClean="0"/>
              <a:pPr/>
              <a:t>65</a:t>
            </a:fld>
            <a:endParaRPr lang="en-US"/>
          </a:p>
        </p:txBody>
      </p:sp>
      <p:sp>
        <p:nvSpPr>
          <p:cNvPr id="3" name="Footer Placeholder 2">
            <a:extLst>
              <a:ext uri="{FF2B5EF4-FFF2-40B4-BE49-F238E27FC236}">
                <a16:creationId xmlns:a16="http://schemas.microsoft.com/office/drawing/2014/main" id="{76977650-A41F-6AB2-EF81-9060FAD2F84A}"/>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3">
            <a:extLst>
              <a:ext uri="{FF2B5EF4-FFF2-40B4-BE49-F238E27FC236}">
                <a16:creationId xmlns:a16="http://schemas.microsoft.com/office/drawing/2014/main" id="{4FEC0488-3311-53A1-67F5-0A22DB8AB184}"/>
              </a:ext>
            </a:extLst>
          </p:cNvPr>
          <p:cNvSpPr txBox="1">
            <a:spLocks/>
          </p:cNvSpPr>
          <p:nvPr/>
        </p:nvSpPr>
        <p:spPr>
          <a:xfrm>
            <a:off x="228599" y="250474"/>
            <a:ext cx="5395948" cy="447812"/>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800" dirty="0">
                <a:latin typeface="Girl Scout Text Book" panose="02020003000000000000" pitchFamily="18" charset="0"/>
              </a:rPr>
              <a:t>New Cookie Order</a:t>
            </a:r>
          </a:p>
        </p:txBody>
      </p:sp>
      <p:sp>
        <p:nvSpPr>
          <p:cNvPr id="11" name="Text Placeholder 3">
            <a:extLst>
              <a:ext uri="{FF2B5EF4-FFF2-40B4-BE49-F238E27FC236}">
                <a16:creationId xmlns:a16="http://schemas.microsoft.com/office/drawing/2014/main" id="{E26DCF8B-5B46-8D90-CF29-65707B03D17E}"/>
              </a:ext>
            </a:extLst>
          </p:cNvPr>
          <p:cNvSpPr txBox="1">
            <a:spLocks/>
          </p:cNvSpPr>
          <p:nvPr/>
        </p:nvSpPr>
        <p:spPr>
          <a:xfrm>
            <a:off x="244636" y="689267"/>
            <a:ext cx="7286464" cy="860024"/>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dirty="0">
                <a:latin typeface="Girl Scout Display Light" panose="02020003000000000000" pitchFamily="18" charset="0"/>
              </a:rPr>
              <a:t>Step 3: Select how the customer would like to pay</a:t>
            </a:r>
          </a:p>
        </p:txBody>
      </p:sp>
      <p:sp>
        <p:nvSpPr>
          <p:cNvPr id="19" name="Explosion: 8 Points 18">
            <a:extLst>
              <a:ext uri="{FF2B5EF4-FFF2-40B4-BE49-F238E27FC236}">
                <a16:creationId xmlns:a16="http://schemas.microsoft.com/office/drawing/2014/main" id="{A9431FB8-9621-DBD3-7C87-7205227B5A18}"/>
              </a:ext>
            </a:extLst>
          </p:cNvPr>
          <p:cNvSpPr/>
          <p:nvPr/>
        </p:nvSpPr>
        <p:spPr>
          <a:xfrm>
            <a:off x="8918525" y="-110359"/>
            <a:ext cx="3630827" cy="3746694"/>
          </a:xfrm>
          <a:prstGeom prst="irregularSeal1">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600">
                <a:solidFill>
                  <a:schemeClr val="bg1"/>
                </a:solidFill>
                <a:latin typeface="Girl Scout Display Light" panose="02020003000000000000" pitchFamily="18" charset="0"/>
              </a:rPr>
              <a:t>Contact details are now optional. Girl Scouts should still ask if the customer would like an email confirmation. </a:t>
            </a:r>
          </a:p>
        </p:txBody>
      </p:sp>
      <p:pic>
        <p:nvPicPr>
          <p:cNvPr id="4" name="Picture 3" descr="A screenshot of a computer&#10;&#10;Description automatically generated">
            <a:extLst>
              <a:ext uri="{FF2B5EF4-FFF2-40B4-BE49-F238E27FC236}">
                <a16:creationId xmlns:a16="http://schemas.microsoft.com/office/drawing/2014/main" id="{FCDB31C3-0E4E-89A0-F6EC-0E89BCBCA943}"/>
              </a:ext>
            </a:extLst>
          </p:cNvPr>
          <p:cNvPicPr>
            <a:picLocks noChangeAspect="1"/>
          </p:cNvPicPr>
          <p:nvPr/>
        </p:nvPicPr>
        <p:blipFill rotWithShape="1">
          <a:blip r:embed="rId3"/>
          <a:srcRect t="7782" b="2938"/>
          <a:stretch/>
        </p:blipFill>
        <p:spPr bwMode="auto">
          <a:xfrm>
            <a:off x="3185152" y="1750413"/>
            <a:ext cx="2187664" cy="4231235"/>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1B85DA2-D411-F345-3E8C-18B54CC8A1F9}"/>
              </a:ext>
            </a:extLst>
          </p:cNvPr>
          <p:cNvPicPr>
            <a:picLocks noChangeAspect="1"/>
          </p:cNvPicPr>
          <p:nvPr/>
        </p:nvPicPr>
        <p:blipFill rotWithShape="1">
          <a:blip r:embed="rId4"/>
          <a:srcRect t="7307" b="3601"/>
          <a:stretch/>
        </p:blipFill>
        <p:spPr bwMode="auto">
          <a:xfrm>
            <a:off x="266028" y="1572652"/>
            <a:ext cx="2372803" cy="4579834"/>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A714C804-9D2E-53B6-EAEE-8D8261B9BAEF}"/>
              </a:ext>
            </a:extLst>
          </p:cNvPr>
          <p:cNvSpPr/>
          <p:nvPr/>
        </p:nvSpPr>
        <p:spPr>
          <a:xfrm>
            <a:off x="244636" y="4324707"/>
            <a:ext cx="2394195" cy="1293964"/>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Arrow: Left 7">
            <a:extLst>
              <a:ext uri="{FF2B5EF4-FFF2-40B4-BE49-F238E27FC236}">
                <a16:creationId xmlns:a16="http://schemas.microsoft.com/office/drawing/2014/main" id="{D3A17E71-5060-B71C-3F51-8644550C406E}"/>
              </a:ext>
            </a:extLst>
          </p:cNvPr>
          <p:cNvSpPr/>
          <p:nvPr/>
        </p:nvSpPr>
        <p:spPr>
          <a:xfrm>
            <a:off x="1459790" y="4604866"/>
            <a:ext cx="531600" cy="308343"/>
          </a:xfrm>
          <a:prstGeom prst="leftArrow">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1" name="Picture 20" descr="A screenshot of a scan card&#10;&#10;Description automatically generated">
            <a:extLst>
              <a:ext uri="{FF2B5EF4-FFF2-40B4-BE49-F238E27FC236}">
                <a16:creationId xmlns:a16="http://schemas.microsoft.com/office/drawing/2014/main" id="{D5E94F9D-3463-C41F-78C1-E3A6FEF97E92}"/>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t="29898" b="9061"/>
          <a:stretch>
            <a:fillRect/>
          </a:stretch>
        </p:blipFill>
        <p:spPr bwMode="auto">
          <a:xfrm>
            <a:off x="6241330" y="2865196"/>
            <a:ext cx="2028825" cy="2684145"/>
          </a:xfrm>
          <a:prstGeom prst="rect">
            <a:avLst/>
          </a:prstGeom>
          <a:noFill/>
          <a:ln>
            <a:noFill/>
          </a:ln>
          <a:extLst>
            <a:ext uri="{53640926-AAD7-44D8-BBD7-CCE9431645EC}">
              <a14:shadowObscured xmlns:a14="http://schemas.microsoft.com/office/drawing/2010/main"/>
            </a:ext>
          </a:extLst>
        </p:spPr>
      </p:pic>
      <p:cxnSp>
        <p:nvCxnSpPr>
          <p:cNvPr id="23" name="Connector: Elbow 22">
            <a:extLst>
              <a:ext uri="{FF2B5EF4-FFF2-40B4-BE49-F238E27FC236}">
                <a16:creationId xmlns:a16="http://schemas.microsoft.com/office/drawing/2014/main" id="{7C7125A3-B623-31DA-5713-C012385DAFB0}"/>
              </a:ext>
            </a:extLst>
          </p:cNvPr>
          <p:cNvCxnSpPr>
            <a:cxnSpLocks/>
            <a:endCxn id="21" idx="0"/>
          </p:cNvCxnSpPr>
          <p:nvPr/>
        </p:nvCxnSpPr>
        <p:spPr>
          <a:xfrm>
            <a:off x="5372816" y="2360428"/>
            <a:ext cx="1882927" cy="504768"/>
          </a:xfrm>
          <a:prstGeom prst="bentConnector2">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6" name="Star: 12 Points 22">
            <a:extLst>
              <a:ext uri="{FF2B5EF4-FFF2-40B4-BE49-F238E27FC236}">
                <a16:creationId xmlns:a16="http://schemas.microsoft.com/office/drawing/2014/main" id="{46E51862-2BB3-B945-63A9-41BB918B5E2A}"/>
              </a:ext>
            </a:extLst>
          </p:cNvPr>
          <p:cNvSpPr/>
          <p:nvPr/>
        </p:nvSpPr>
        <p:spPr>
          <a:xfrm>
            <a:off x="8404775" y="2865196"/>
            <a:ext cx="1700921" cy="3287290"/>
          </a:xfrm>
          <a:prstGeom prst="flowChartOffpageConnector">
            <a:avLst/>
          </a:prstGeom>
          <a:solidFill>
            <a:srgbClr val="00B050"/>
          </a:solidFill>
          <a:ln>
            <a:solidFill>
              <a:schemeClr val="accent6"/>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r>
              <a:rPr lang="en-US" sz="1400" b="1">
                <a:solidFill>
                  <a:schemeClr val="bg1"/>
                </a:solidFill>
                <a:effectLst/>
                <a:latin typeface="Girl Scout Display Light" panose="02020003000000000000" pitchFamily="18" charset="0"/>
                <a:ea typeface="MS Mincho" panose="02020609040205080304" pitchFamily="49" charset="-128"/>
                <a:cs typeface="Times New Roman" panose="02020603050405020304" pitchFamily="18" charset="0"/>
              </a:rPr>
              <a:t>Use the Scan Card feature instead of typing all the numbers.</a:t>
            </a:r>
            <a:r>
              <a:rPr lang="en-US" sz="1400">
                <a:solidFill>
                  <a:schemeClr val="bg1"/>
                </a:solidFill>
                <a:effectLst/>
                <a:latin typeface="Girl Scout Display Light" panose="02020003000000000000" pitchFamily="18" charset="0"/>
                <a:ea typeface="MS Mincho" panose="02020609040205080304" pitchFamily="49" charset="-128"/>
                <a:cs typeface="Times New Roman" panose="02020603050405020304" pitchFamily="18" charset="0"/>
              </a:rPr>
              <a:t> </a:t>
            </a:r>
            <a:endParaRPr lang="en-US" sz="2000">
              <a:solidFill>
                <a:schemeClr val="bg1"/>
              </a:solidFill>
              <a:effectLst/>
              <a:latin typeface="Girl Scout Display Light" panose="02020003000000000000" pitchFamily="18" charset="0"/>
              <a:ea typeface="MS Mincho" panose="02020609040205080304" pitchFamily="49" charset="-128"/>
              <a:cs typeface="Times New Roman" panose="02020603050405020304" pitchFamily="18" charset="0"/>
            </a:endParaRPr>
          </a:p>
          <a:p>
            <a:pPr marL="0" marR="0" algn="ctr"/>
            <a:r>
              <a:rPr lang="en-US" sz="1400">
                <a:solidFill>
                  <a:schemeClr val="bg1"/>
                </a:solidFill>
                <a:effectLst/>
                <a:latin typeface="Girl Scout Display Light" panose="02020003000000000000" pitchFamily="18" charset="0"/>
                <a:ea typeface="MS Mincho" panose="02020609040205080304" pitchFamily="49" charset="-128"/>
                <a:cs typeface="Times New Roman" panose="02020603050405020304" pitchFamily="18" charset="0"/>
              </a:rPr>
              <a:t>Tip: Have good lighting and double-check the numbers before placing the order.  </a:t>
            </a:r>
            <a:endParaRPr lang="en-US" sz="2000">
              <a:solidFill>
                <a:schemeClr val="bg1"/>
              </a:solidFill>
              <a:effectLst/>
              <a:latin typeface="Girl Scout Display Light" panose="02020003000000000000" pitchFamily="18" charset="0"/>
              <a:ea typeface="MS Mincho" panose="02020609040205080304" pitchFamily="49" charset="-128"/>
              <a:cs typeface="Times New Roman" panose="02020603050405020304" pitchFamily="18" charset="0"/>
            </a:endParaRPr>
          </a:p>
        </p:txBody>
      </p:sp>
      <p:sp>
        <p:nvSpPr>
          <p:cNvPr id="27" name="Rectangle 26">
            <a:extLst>
              <a:ext uri="{FF2B5EF4-FFF2-40B4-BE49-F238E27FC236}">
                <a16:creationId xmlns:a16="http://schemas.microsoft.com/office/drawing/2014/main" id="{81206A91-C2BB-28F9-2CC8-3AC708BF5E1C}"/>
              </a:ext>
            </a:extLst>
          </p:cNvPr>
          <p:cNvSpPr/>
          <p:nvPr/>
        </p:nvSpPr>
        <p:spPr>
          <a:xfrm>
            <a:off x="3186177" y="3438964"/>
            <a:ext cx="2186640" cy="1941110"/>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418550231"/>
      </p:ext>
    </p:extLst>
  </p:cSld>
  <p:clrMapOvr>
    <a:masterClrMapping/>
  </p:clrMapOvr>
  <mc:AlternateContent xmlns:mc="http://schemas.openxmlformats.org/markup-compatibility/2006" xmlns:p14="http://schemas.microsoft.com/office/powerpoint/2010/main">
    <mc:Choice Requires="p14">
      <p:transition spd="slow" p14:dur="2000" advTm="47541"/>
    </mc:Choice>
    <mc:Fallback xmlns="">
      <p:transition spd="slow" advTm="475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animBg="1"/>
      <p:bldP spid="26" grpId="0" animBg="1"/>
      <p:bldP spid="2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A1BE1-03F9-DAFA-0123-3C059F7E7C5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153B7B-B91B-F9FB-AA05-8120086C35D8}"/>
              </a:ext>
            </a:extLst>
          </p:cNvPr>
          <p:cNvSpPr>
            <a:spLocks noGrp="1"/>
          </p:cNvSpPr>
          <p:nvPr>
            <p:ph type="sldNum" sz="quarter" idx="10"/>
          </p:nvPr>
        </p:nvSpPr>
        <p:spPr/>
        <p:txBody>
          <a:bodyPr/>
          <a:lstStyle/>
          <a:p>
            <a:fld id="{7691CCDB-B024-8747-B233-CAD1CBC7A901}" type="slidenum">
              <a:rPr lang="en-US" smtClean="0"/>
              <a:pPr/>
              <a:t>66</a:t>
            </a:fld>
            <a:endParaRPr lang="en-US"/>
          </a:p>
        </p:txBody>
      </p:sp>
      <p:sp>
        <p:nvSpPr>
          <p:cNvPr id="3" name="Footer Placeholder 2">
            <a:extLst>
              <a:ext uri="{FF2B5EF4-FFF2-40B4-BE49-F238E27FC236}">
                <a16:creationId xmlns:a16="http://schemas.microsoft.com/office/drawing/2014/main" id="{88EE1C69-CAEC-C311-5B39-5039B5D28935}"/>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3">
            <a:extLst>
              <a:ext uri="{FF2B5EF4-FFF2-40B4-BE49-F238E27FC236}">
                <a16:creationId xmlns:a16="http://schemas.microsoft.com/office/drawing/2014/main" id="{B70F663A-6B86-4D7E-AAB2-8FF5F83CBC8A}"/>
              </a:ext>
            </a:extLst>
          </p:cNvPr>
          <p:cNvSpPr txBox="1">
            <a:spLocks/>
          </p:cNvSpPr>
          <p:nvPr/>
        </p:nvSpPr>
        <p:spPr>
          <a:xfrm>
            <a:off x="228599" y="250474"/>
            <a:ext cx="5395948" cy="447812"/>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dirty="0">
                <a:latin typeface="Girl Scout Text Book" panose="02020003000000000000" pitchFamily="18" charset="0"/>
              </a:rPr>
              <a:t>All Orders</a:t>
            </a:r>
          </a:p>
        </p:txBody>
      </p:sp>
      <p:sp>
        <p:nvSpPr>
          <p:cNvPr id="15" name="Arrow: Left 14">
            <a:extLst>
              <a:ext uri="{FF2B5EF4-FFF2-40B4-BE49-F238E27FC236}">
                <a16:creationId xmlns:a16="http://schemas.microsoft.com/office/drawing/2014/main" id="{C48161D5-397A-928D-863D-2B11726B3D6D}"/>
              </a:ext>
            </a:extLst>
          </p:cNvPr>
          <p:cNvSpPr/>
          <p:nvPr/>
        </p:nvSpPr>
        <p:spPr>
          <a:xfrm rot="10800000">
            <a:off x="6096000" y="4293027"/>
            <a:ext cx="609600" cy="308343"/>
          </a:xfrm>
          <a:prstGeom prst="leftArrow">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Picture 3" descr="A screenshot of a phone&#10;&#10;Description automatically generated">
            <a:extLst>
              <a:ext uri="{FF2B5EF4-FFF2-40B4-BE49-F238E27FC236}">
                <a16:creationId xmlns:a16="http://schemas.microsoft.com/office/drawing/2014/main" id="{E3AE39CF-0B2A-8FEB-2777-77F50EAC8A2F}"/>
              </a:ext>
            </a:extLst>
          </p:cNvPr>
          <p:cNvPicPr>
            <a:picLocks noChangeAspect="1"/>
          </p:cNvPicPr>
          <p:nvPr/>
        </p:nvPicPr>
        <p:blipFill rotWithShape="1">
          <a:blip r:embed="rId3">
            <a:extLst>
              <a:ext uri="{28A0092B-C50C-407E-A947-70E740481C1C}">
                <a14:useLocalDpi xmlns:a14="http://schemas.microsoft.com/office/drawing/2010/main" val="0"/>
              </a:ext>
            </a:extLst>
          </a:blip>
          <a:srcRect t="5260"/>
          <a:stretch/>
        </p:blipFill>
        <p:spPr bwMode="auto">
          <a:xfrm>
            <a:off x="484171" y="1365528"/>
            <a:ext cx="2253925" cy="4631353"/>
          </a:xfrm>
          <a:prstGeom prst="rect">
            <a:avLst/>
          </a:prstGeom>
          <a:noFill/>
          <a:ln>
            <a:solidFill>
              <a:schemeClr val="tx1"/>
            </a:solidFill>
          </a:ln>
          <a:extLst>
            <a:ext uri="{53640926-AAD7-44D8-BBD7-CCE9431645EC}">
              <a14:shadowObscured xmlns:a14="http://schemas.microsoft.com/office/drawing/2010/main"/>
            </a:ext>
          </a:extLst>
        </p:spPr>
      </p:pic>
      <p:grpSp>
        <p:nvGrpSpPr>
          <p:cNvPr id="17" name="Group 16">
            <a:extLst>
              <a:ext uri="{FF2B5EF4-FFF2-40B4-BE49-F238E27FC236}">
                <a16:creationId xmlns:a16="http://schemas.microsoft.com/office/drawing/2014/main" id="{D756B43D-D35C-912C-2A46-E690E316F77A}"/>
              </a:ext>
            </a:extLst>
          </p:cNvPr>
          <p:cNvGrpSpPr/>
          <p:nvPr/>
        </p:nvGrpSpPr>
        <p:grpSpPr>
          <a:xfrm>
            <a:off x="2962357" y="1028181"/>
            <a:ext cx="3010581" cy="1535716"/>
            <a:chOff x="-225882" y="-341561"/>
            <a:chExt cx="3656823" cy="1947938"/>
          </a:xfrm>
        </p:grpSpPr>
        <p:pic>
          <p:nvPicPr>
            <p:cNvPr id="18" name="Picture 17" descr="Screens screenshot of a phone&#10;&#10;Description automatically generated">
              <a:extLst>
                <a:ext uri="{FF2B5EF4-FFF2-40B4-BE49-F238E27FC236}">
                  <a16:creationId xmlns:a16="http://schemas.microsoft.com/office/drawing/2014/main" id="{7365BD6B-8F36-FA38-9AE4-F5C51E05DFBB}"/>
                </a:ext>
              </a:extLst>
            </p:cNvPr>
            <p:cNvPicPr>
              <a:picLocks noChangeAspect="1"/>
            </p:cNvPicPr>
            <p:nvPr/>
          </p:nvPicPr>
          <p:blipFill rotWithShape="1">
            <a:blip r:embed="rId4" r:link="rId5" cstate="print">
              <a:extLst>
                <a:ext uri="{28A0092B-C50C-407E-A947-70E740481C1C}">
                  <a14:useLocalDpi xmlns:a14="http://schemas.microsoft.com/office/drawing/2010/main" val="0"/>
                </a:ext>
              </a:extLst>
            </a:blip>
            <a:srcRect t="7648" b="67913"/>
            <a:stretch>
              <a:fillRect/>
            </a:stretch>
          </p:blipFill>
          <p:spPr bwMode="auto">
            <a:xfrm>
              <a:off x="-225882" y="-341561"/>
              <a:ext cx="3656823" cy="1937237"/>
            </a:xfrm>
            <a:prstGeom prst="rect">
              <a:avLst/>
            </a:prstGeom>
            <a:noFill/>
            <a:ln>
              <a:solidFill>
                <a:schemeClr val="tx1"/>
              </a:solidFill>
            </a:ln>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9ACD63BA-7BCB-0AA8-0647-8093B848F93B}"/>
                </a:ext>
              </a:extLst>
            </p:cNvPr>
            <p:cNvSpPr/>
            <p:nvPr/>
          </p:nvSpPr>
          <p:spPr>
            <a:xfrm>
              <a:off x="2248035" y="1213596"/>
              <a:ext cx="891222" cy="392781"/>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20" name="Picture 19" descr="A screenshot of a phone&#10;&#10;Description automatically generated">
            <a:extLst>
              <a:ext uri="{FF2B5EF4-FFF2-40B4-BE49-F238E27FC236}">
                <a16:creationId xmlns:a16="http://schemas.microsoft.com/office/drawing/2014/main" id="{473770FC-EAD5-88DA-F3CF-B972CC72018D}"/>
              </a:ext>
            </a:extLst>
          </p:cNvPr>
          <p:cNvPicPr>
            <a:picLocks noChangeAspect="1"/>
          </p:cNvPicPr>
          <p:nvPr/>
        </p:nvPicPr>
        <p:blipFill rotWithShape="1">
          <a:blip r:embed="rId6" r:link="rId7">
            <a:extLst>
              <a:ext uri="{28A0092B-C50C-407E-A947-70E740481C1C}">
                <a14:useLocalDpi xmlns:a14="http://schemas.microsoft.com/office/drawing/2010/main" val="0"/>
              </a:ext>
            </a:extLst>
          </a:blip>
          <a:srcRect t="8994" b="44964"/>
          <a:stretch>
            <a:fillRect/>
          </a:stretch>
        </p:blipFill>
        <p:spPr bwMode="auto">
          <a:xfrm>
            <a:off x="2988562" y="3352905"/>
            <a:ext cx="2984376" cy="2977598"/>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22" name="Picture 21" descr="A screenshot of a phone&#10;&#10;Description automatically generated">
            <a:extLst>
              <a:ext uri="{FF2B5EF4-FFF2-40B4-BE49-F238E27FC236}">
                <a16:creationId xmlns:a16="http://schemas.microsoft.com/office/drawing/2014/main" id="{05D4267D-CD76-FF31-AE85-B3A19B5B4DBF}"/>
              </a:ext>
            </a:extLst>
          </p:cNvPr>
          <p:cNvPicPr>
            <a:picLocks noChangeAspect="1"/>
          </p:cNvPicPr>
          <p:nvPr/>
        </p:nvPicPr>
        <p:blipFill rotWithShape="1">
          <a:blip r:embed="rId8"/>
          <a:srcRect t="8498" b="5246"/>
          <a:stretch/>
        </p:blipFill>
        <p:spPr bwMode="auto">
          <a:xfrm>
            <a:off x="6797631" y="878191"/>
            <a:ext cx="2947297" cy="5452312"/>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4" name="Arrow: Left 13">
            <a:extLst>
              <a:ext uri="{FF2B5EF4-FFF2-40B4-BE49-F238E27FC236}">
                <a16:creationId xmlns:a16="http://schemas.microsoft.com/office/drawing/2014/main" id="{7B8A202D-36CE-544E-F80B-F59918B3EBCB}"/>
              </a:ext>
            </a:extLst>
          </p:cNvPr>
          <p:cNvSpPr/>
          <p:nvPr/>
        </p:nvSpPr>
        <p:spPr>
          <a:xfrm rot="10800000">
            <a:off x="-12530" y="4498606"/>
            <a:ext cx="544880" cy="308343"/>
          </a:xfrm>
          <a:prstGeom prst="leftArrow">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6FAEA369-EBCB-63F5-C0EE-9782BA28A615}"/>
              </a:ext>
            </a:extLst>
          </p:cNvPr>
          <p:cNvSpPr/>
          <p:nvPr/>
        </p:nvSpPr>
        <p:spPr>
          <a:xfrm rot="16200000">
            <a:off x="4208310" y="2850520"/>
            <a:ext cx="544880" cy="308343"/>
          </a:xfrm>
          <a:prstGeom prst="leftArrow">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81433A-4AAB-D184-6BC6-3987A2140452}"/>
              </a:ext>
            </a:extLst>
          </p:cNvPr>
          <p:cNvSpPr/>
          <p:nvPr/>
        </p:nvSpPr>
        <p:spPr>
          <a:xfrm>
            <a:off x="2988562" y="4087450"/>
            <a:ext cx="2984376" cy="719500"/>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Rectangle 25">
            <a:extLst>
              <a:ext uri="{FF2B5EF4-FFF2-40B4-BE49-F238E27FC236}">
                <a16:creationId xmlns:a16="http://schemas.microsoft.com/office/drawing/2014/main" id="{DE8AF4F7-6D07-FD36-A0D4-8BE1D589A54E}"/>
              </a:ext>
            </a:extLst>
          </p:cNvPr>
          <p:cNvSpPr/>
          <p:nvPr/>
        </p:nvSpPr>
        <p:spPr>
          <a:xfrm>
            <a:off x="7037768" y="4412512"/>
            <a:ext cx="2947297" cy="925030"/>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Explosion: 8 Points 15">
            <a:extLst>
              <a:ext uri="{FF2B5EF4-FFF2-40B4-BE49-F238E27FC236}">
                <a16:creationId xmlns:a16="http://schemas.microsoft.com/office/drawing/2014/main" id="{30D6AF26-D19A-A829-972A-B0C0F92DEC90}"/>
              </a:ext>
            </a:extLst>
          </p:cNvPr>
          <p:cNvSpPr/>
          <p:nvPr/>
        </p:nvSpPr>
        <p:spPr>
          <a:xfrm>
            <a:off x="9438158" y="553116"/>
            <a:ext cx="2743199" cy="3894083"/>
          </a:xfrm>
          <a:prstGeom prst="irregularSeal1">
            <a:avLst/>
          </a:prstGeom>
          <a:solidFill>
            <a:srgbClr val="00B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latin typeface="Girl Scout Display Light" panose="02020003000000000000" pitchFamily="18" charset="0"/>
              </a:rPr>
              <a:t>All users have access to approve orders through the mobile app</a:t>
            </a:r>
          </a:p>
        </p:txBody>
      </p:sp>
    </p:spTree>
    <p:extLst>
      <p:ext uri="{BB962C8B-B14F-4D97-AF65-F5344CB8AC3E}">
        <p14:creationId xmlns:p14="http://schemas.microsoft.com/office/powerpoint/2010/main" val="4253697056"/>
      </p:ext>
    </p:extLst>
  </p:cSld>
  <p:clrMapOvr>
    <a:masterClrMapping/>
  </p:clrMapOvr>
  <mc:AlternateContent xmlns:mc="http://schemas.openxmlformats.org/markup-compatibility/2006" xmlns:p14="http://schemas.microsoft.com/office/powerpoint/2010/main">
    <mc:Choice Requires="p14">
      <p:transition spd="slow" p14:dur="2000" advTm="44243"/>
    </mc:Choice>
    <mc:Fallback xmlns="">
      <p:transition spd="slow" advTm="442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P spid="26" grpId="0" animBg="1"/>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24B71F-528C-7E26-8932-440BD52B67F5}"/>
              </a:ext>
            </a:extLst>
          </p:cNvPr>
          <p:cNvSpPr>
            <a:spLocks noGrp="1"/>
          </p:cNvSpPr>
          <p:nvPr>
            <p:ph type="sldNum" sz="quarter" idx="12"/>
          </p:nvPr>
        </p:nvSpPr>
        <p:spPr/>
        <p:txBody>
          <a:bodyPr/>
          <a:lstStyle/>
          <a:p>
            <a:pPr defTabSz="914354"/>
            <a:fld id="{7691CCDB-B024-8747-B233-CAD1CBC7A901}" type="slidenum">
              <a:rPr lang="en-US">
                <a:solidFill>
                  <a:srgbClr val="000000"/>
                </a:solidFill>
              </a:rPr>
              <a:pPr defTabSz="914354"/>
              <a:t>67</a:t>
            </a:fld>
            <a:endParaRPr lang="en-US">
              <a:solidFill>
                <a:srgbClr val="000000"/>
              </a:solidFill>
            </a:endParaRPr>
          </a:p>
        </p:txBody>
      </p:sp>
      <p:sp>
        <p:nvSpPr>
          <p:cNvPr id="3" name="Text Placeholder 2">
            <a:extLst>
              <a:ext uri="{FF2B5EF4-FFF2-40B4-BE49-F238E27FC236}">
                <a16:creationId xmlns:a16="http://schemas.microsoft.com/office/drawing/2014/main" id="{C02CBF9A-B320-4BE1-CC9A-74113423A094}"/>
              </a:ext>
            </a:extLst>
          </p:cNvPr>
          <p:cNvSpPr>
            <a:spLocks noGrp="1"/>
          </p:cNvSpPr>
          <p:nvPr>
            <p:ph type="body" sz="quarter" idx="20"/>
          </p:nvPr>
        </p:nvSpPr>
        <p:spPr>
          <a:xfrm>
            <a:off x="1" y="62343"/>
            <a:ext cx="11974974" cy="685480"/>
          </a:xfrm>
        </p:spPr>
        <p:txBody>
          <a:bodyPr/>
          <a:lstStyle/>
          <a:p>
            <a:r>
              <a:rPr lang="en-US" sz="3600" dirty="0"/>
              <a:t>Digital Cookie Help Center</a:t>
            </a:r>
          </a:p>
        </p:txBody>
      </p:sp>
      <p:sp>
        <p:nvSpPr>
          <p:cNvPr id="4" name="Footer Placeholder 3">
            <a:extLst>
              <a:ext uri="{FF2B5EF4-FFF2-40B4-BE49-F238E27FC236}">
                <a16:creationId xmlns:a16="http://schemas.microsoft.com/office/drawing/2014/main" id="{FC21072C-30F6-7AF0-689F-905ED7B95E8F}"/>
              </a:ext>
            </a:extLst>
          </p:cNvPr>
          <p:cNvSpPr>
            <a:spLocks noGrp="1"/>
          </p:cNvSpPr>
          <p:nvPr>
            <p:ph type="ftr" sz="quarter" idx="3"/>
          </p:nvPr>
        </p:nvSpPr>
        <p:spPr/>
        <p:txBody>
          <a:bodyPr/>
          <a:lstStyle/>
          <a:p>
            <a:r>
              <a:rPr lang="en-US">
                <a:solidFill>
                  <a:srgbClr val="000000"/>
                </a:solidFill>
                <a:latin typeface="Palatino Linotype"/>
              </a:rPr>
              <a:t>©2021 Girl Scouts of the USA. All Rights Reserved.  Not for public distribution.</a:t>
            </a:r>
          </a:p>
        </p:txBody>
      </p:sp>
      <p:sp>
        <p:nvSpPr>
          <p:cNvPr id="7" name="TextBox 6">
            <a:extLst>
              <a:ext uri="{FF2B5EF4-FFF2-40B4-BE49-F238E27FC236}">
                <a16:creationId xmlns:a16="http://schemas.microsoft.com/office/drawing/2014/main" id="{481BEAFE-B9B6-1CBA-0AA7-872680D35311}"/>
              </a:ext>
            </a:extLst>
          </p:cNvPr>
          <p:cNvSpPr txBox="1"/>
          <p:nvPr/>
        </p:nvSpPr>
        <p:spPr>
          <a:xfrm>
            <a:off x="543621" y="613866"/>
            <a:ext cx="10805947" cy="1219200"/>
          </a:xfrm>
          <a:prstGeom prst="rect">
            <a:avLst/>
          </a:prstGeom>
          <a:noFill/>
          <a:ln>
            <a:noFill/>
          </a:ln>
        </p:spPr>
        <p:txBody>
          <a:bodyPr vert="horz" wrap="none" lIns="121920" tIns="60960" rIns="121920" bIns="60960" rtlCol="0" anchor="ctr">
            <a:noAutofit/>
          </a:bodyPr>
          <a:lstStyle/>
          <a:p>
            <a:pPr algn="ctr" defTabSz="914354"/>
            <a:r>
              <a:rPr lang="en-US" sz="2400" dirty="0">
                <a:solidFill>
                  <a:srgbClr val="000000"/>
                </a:solidFill>
                <a:latin typeface="Girl Scout Display Light" panose="02020003000000000000" pitchFamily="18" charset="0"/>
              </a:rPr>
              <a:t>Your go-to place if you need support! </a:t>
            </a:r>
          </a:p>
        </p:txBody>
      </p:sp>
      <p:pic>
        <p:nvPicPr>
          <p:cNvPr id="9" name="Picture 8">
            <a:extLst>
              <a:ext uri="{FF2B5EF4-FFF2-40B4-BE49-F238E27FC236}">
                <a16:creationId xmlns:a16="http://schemas.microsoft.com/office/drawing/2014/main" id="{B140FF74-89DA-E6C8-8FC6-4CF455FF0E18}"/>
              </a:ext>
            </a:extLst>
          </p:cNvPr>
          <p:cNvPicPr>
            <a:picLocks noChangeAspect="1"/>
          </p:cNvPicPr>
          <p:nvPr/>
        </p:nvPicPr>
        <p:blipFill>
          <a:blip r:embed="rId3"/>
          <a:stretch>
            <a:fillRect/>
          </a:stretch>
        </p:blipFill>
        <p:spPr>
          <a:xfrm>
            <a:off x="228600" y="1716881"/>
            <a:ext cx="5303137" cy="3817936"/>
          </a:xfrm>
          <a:prstGeom prst="rect">
            <a:avLst/>
          </a:prstGeom>
        </p:spPr>
      </p:pic>
      <p:sp>
        <p:nvSpPr>
          <p:cNvPr id="11" name="Arrow: Up 10">
            <a:extLst>
              <a:ext uri="{FF2B5EF4-FFF2-40B4-BE49-F238E27FC236}">
                <a16:creationId xmlns:a16="http://schemas.microsoft.com/office/drawing/2014/main" id="{F020B5D0-24B3-4B2D-E254-A7202ED1A959}"/>
              </a:ext>
            </a:extLst>
          </p:cNvPr>
          <p:cNvSpPr/>
          <p:nvPr/>
        </p:nvSpPr>
        <p:spPr>
          <a:xfrm>
            <a:off x="2743201" y="5409043"/>
            <a:ext cx="489828" cy="962949"/>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EFFFF"/>
              </a:solidFill>
              <a:latin typeface="Palatino Linotype"/>
            </a:endParaRPr>
          </a:p>
        </p:txBody>
      </p:sp>
      <p:sp>
        <p:nvSpPr>
          <p:cNvPr id="12" name="Arrow: Left 11">
            <a:extLst>
              <a:ext uri="{FF2B5EF4-FFF2-40B4-BE49-F238E27FC236}">
                <a16:creationId xmlns:a16="http://schemas.microsoft.com/office/drawing/2014/main" id="{C4A96956-9C0B-F065-E0EB-787A88C0D536}"/>
              </a:ext>
            </a:extLst>
          </p:cNvPr>
          <p:cNvSpPr/>
          <p:nvPr/>
        </p:nvSpPr>
        <p:spPr>
          <a:xfrm>
            <a:off x="3627398" y="3834274"/>
            <a:ext cx="1206500" cy="546100"/>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EFFFF"/>
              </a:solidFill>
              <a:latin typeface="Palatino Linotype"/>
            </a:endParaRPr>
          </a:p>
        </p:txBody>
      </p:sp>
      <p:pic>
        <p:nvPicPr>
          <p:cNvPr id="18" name="Picture 17">
            <a:extLst>
              <a:ext uri="{FF2B5EF4-FFF2-40B4-BE49-F238E27FC236}">
                <a16:creationId xmlns:a16="http://schemas.microsoft.com/office/drawing/2014/main" id="{8499DFA2-FBFF-8955-A7AA-9C656552BBA6}"/>
              </a:ext>
            </a:extLst>
          </p:cNvPr>
          <p:cNvPicPr>
            <a:picLocks noChangeAspect="1"/>
          </p:cNvPicPr>
          <p:nvPr/>
        </p:nvPicPr>
        <p:blipFill>
          <a:blip r:embed="rId4"/>
          <a:stretch>
            <a:fillRect/>
          </a:stretch>
        </p:blipFill>
        <p:spPr>
          <a:xfrm>
            <a:off x="5531737" y="2231568"/>
            <a:ext cx="6660263" cy="2759150"/>
          </a:xfrm>
          <a:prstGeom prst="rect">
            <a:avLst/>
          </a:prstGeom>
        </p:spPr>
      </p:pic>
      <p:sp>
        <p:nvSpPr>
          <p:cNvPr id="15" name="Oval 14">
            <a:extLst>
              <a:ext uri="{FF2B5EF4-FFF2-40B4-BE49-F238E27FC236}">
                <a16:creationId xmlns:a16="http://schemas.microsoft.com/office/drawing/2014/main" id="{4B61EE56-A962-982E-18A4-8B40DA7B172A}"/>
              </a:ext>
            </a:extLst>
          </p:cNvPr>
          <p:cNvSpPr/>
          <p:nvPr/>
        </p:nvSpPr>
        <p:spPr>
          <a:xfrm>
            <a:off x="10656361" y="2203736"/>
            <a:ext cx="1397000" cy="7207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EFFFF"/>
              </a:solidFill>
              <a:latin typeface="Palatino Linotype"/>
            </a:endParaRPr>
          </a:p>
        </p:txBody>
      </p:sp>
      <p:sp>
        <p:nvSpPr>
          <p:cNvPr id="16" name="Oval 15">
            <a:extLst>
              <a:ext uri="{FF2B5EF4-FFF2-40B4-BE49-F238E27FC236}">
                <a16:creationId xmlns:a16="http://schemas.microsoft.com/office/drawing/2014/main" id="{FC3838CB-7136-A02C-3405-D2D7ABCBE645}"/>
              </a:ext>
            </a:extLst>
          </p:cNvPr>
          <p:cNvSpPr/>
          <p:nvPr/>
        </p:nvSpPr>
        <p:spPr>
          <a:xfrm>
            <a:off x="10651068" y="4380374"/>
            <a:ext cx="1397000" cy="7207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EFFFF"/>
              </a:solidFill>
              <a:latin typeface="Palatino Linotype"/>
            </a:endParaRPr>
          </a:p>
        </p:txBody>
      </p:sp>
    </p:spTree>
    <p:extLst>
      <p:ext uri="{BB962C8B-B14F-4D97-AF65-F5344CB8AC3E}">
        <p14:creationId xmlns:p14="http://schemas.microsoft.com/office/powerpoint/2010/main" val="2451866234"/>
      </p:ext>
    </p:extLst>
  </p:cSld>
  <p:clrMapOvr>
    <a:masterClrMapping/>
  </p:clrMapOvr>
  <p:transition advTm="33121">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92B787-AF73-E0AC-0078-0DB6A5B3302A}"/>
              </a:ext>
            </a:extLst>
          </p:cNvPr>
          <p:cNvSpPr>
            <a:spLocks noGrp="1"/>
          </p:cNvSpPr>
          <p:nvPr>
            <p:ph type="sldNum" sz="quarter" idx="12"/>
          </p:nvPr>
        </p:nvSpPr>
        <p:spPr/>
        <p:txBody>
          <a:bodyPr/>
          <a:lstStyle/>
          <a:p>
            <a:pPr defTabSz="914354"/>
            <a:fld id="{7691CCDB-B024-8747-B233-CAD1CBC7A901}" type="slidenum">
              <a:rPr lang="en-US">
                <a:solidFill>
                  <a:srgbClr val="000000"/>
                </a:solidFill>
              </a:rPr>
              <a:pPr defTabSz="914354"/>
              <a:t>68</a:t>
            </a:fld>
            <a:endParaRPr lang="en-US">
              <a:solidFill>
                <a:srgbClr val="000000"/>
              </a:solidFill>
            </a:endParaRPr>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20"/>
          </p:nvPr>
        </p:nvSpPr>
        <p:spPr>
          <a:xfrm>
            <a:off x="127000" y="60925"/>
            <a:ext cx="11803583" cy="647052"/>
          </a:xfrm>
        </p:spPr>
        <p:txBody>
          <a:bodyPr/>
          <a:lstStyle/>
          <a:p>
            <a:r>
              <a:rPr lang="en-US" sz="3200" dirty="0"/>
              <a:t>Digital Cookie Help Center</a:t>
            </a:r>
          </a:p>
        </p:txBody>
      </p:sp>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3"/>
          </p:nvPr>
        </p:nvSpPr>
        <p:spPr/>
        <p:txBody>
          <a:bodyPr/>
          <a:lstStyle/>
          <a:p>
            <a:r>
              <a:rPr lang="en-US">
                <a:solidFill>
                  <a:srgbClr val="000000"/>
                </a:solidFill>
                <a:latin typeface="Palatino Linotype"/>
              </a:rPr>
              <a:t>©2021 Girl Scouts of the USA. All Rights Reserved.  Not for public distribution.</a:t>
            </a:r>
          </a:p>
        </p:txBody>
      </p:sp>
      <p:pic>
        <p:nvPicPr>
          <p:cNvPr id="5" name="Picture 4">
            <a:extLst>
              <a:ext uri="{FF2B5EF4-FFF2-40B4-BE49-F238E27FC236}">
                <a16:creationId xmlns:a16="http://schemas.microsoft.com/office/drawing/2014/main" id="{BD78D9DC-DE85-1D73-336D-AEFB837CF4A4}"/>
              </a:ext>
            </a:extLst>
          </p:cNvPr>
          <p:cNvPicPr>
            <a:picLocks noChangeAspect="1"/>
          </p:cNvPicPr>
          <p:nvPr/>
        </p:nvPicPr>
        <p:blipFill>
          <a:blip r:embed="rId3"/>
          <a:stretch>
            <a:fillRect/>
          </a:stretch>
        </p:blipFill>
        <p:spPr>
          <a:xfrm>
            <a:off x="373588" y="2195174"/>
            <a:ext cx="5486400" cy="3846479"/>
          </a:xfrm>
          <a:prstGeom prst="rect">
            <a:avLst/>
          </a:prstGeom>
          <a:ln>
            <a:solidFill>
              <a:schemeClr val="tx1"/>
            </a:solidFill>
          </a:ln>
        </p:spPr>
      </p:pic>
      <p:pic>
        <p:nvPicPr>
          <p:cNvPr id="8" name="Picture 7">
            <a:extLst>
              <a:ext uri="{FF2B5EF4-FFF2-40B4-BE49-F238E27FC236}">
                <a16:creationId xmlns:a16="http://schemas.microsoft.com/office/drawing/2014/main" id="{93D70FFC-5D3E-0F6A-ABAF-269EC5D42F3E}"/>
              </a:ext>
            </a:extLst>
          </p:cNvPr>
          <p:cNvPicPr>
            <a:picLocks noChangeAspect="1"/>
          </p:cNvPicPr>
          <p:nvPr/>
        </p:nvPicPr>
        <p:blipFill>
          <a:blip r:embed="rId4"/>
          <a:stretch>
            <a:fillRect/>
          </a:stretch>
        </p:blipFill>
        <p:spPr>
          <a:xfrm>
            <a:off x="6388097" y="342899"/>
            <a:ext cx="5486400" cy="4165907"/>
          </a:xfrm>
          <a:prstGeom prst="rect">
            <a:avLst/>
          </a:prstGeom>
          <a:ln>
            <a:solidFill>
              <a:schemeClr val="tx1"/>
            </a:solidFill>
          </a:ln>
        </p:spPr>
      </p:pic>
      <p:sp>
        <p:nvSpPr>
          <p:cNvPr id="9" name="TextBox 8">
            <a:extLst>
              <a:ext uri="{FF2B5EF4-FFF2-40B4-BE49-F238E27FC236}">
                <a16:creationId xmlns:a16="http://schemas.microsoft.com/office/drawing/2014/main" id="{14643110-E968-E287-F663-D569DF3EE07D}"/>
              </a:ext>
            </a:extLst>
          </p:cNvPr>
          <p:cNvSpPr txBox="1"/>
          <p:nvPr/>
        </p:nvSpPr>
        <p:spPr>
          <a:xfrm>
            <a:off x="317503" y="975973"/>
            <a:ext cx="5542485" cy="1219200"/>
          </a:xfrm>
          <a:prstGeom prst="rect">
            <a:avLst/>
          </a:prstGeom>
          <a:noFill/>
          <a:ln>
            <a:noFill/>
          </a:ln>
        </p:spPr>
        <p:txBody>
          <a:bodyPr vert="horz" wrap="square" lIns="121920" tIns="60960" rIns="121920" bIns="60960" rtlCol="0" anchor="ctr">
            <a:noAutofit/>
          </a:bodyPr>
          <a:lstStyle/>
          <a:p>
            <a:pPr algn="ctr" defTabSz="914354"/>
            <a:r>
              <a:rPr lang="en-US" sz="2133" dirty="0">
                <a:solidFill>
                  <a:srgbClr val="000000"/>
                </a:solidFill>
                <a:latin typeface="Girl Scout Display Light" panose="02020003000000000000" pitchFamily="18" charset="0"/>
              </a:rPr>
              <a:t>Select which role and category you need support on.</a:t>
            </a:r>
          </a:p>
        </p:txBody>
      </p:sp>
      <p:sp>
        <p:nvSpPr>
          <p:cNvPr id="10" name="TextBox 9">
            <a:extLst>
              <a:ext uri="{FF2B5EF4-FFF2-40B4-BE49-F238E27FC236}">
                <a16:creationId xmlns:a16="http://schemas.microsoft.com/office/drawing/2014/main" id="{9E17ED91-48E6-38D3-DAB8-6A96026D7328}"/>
              </a:ext>
            </a:extLst>
          </p:cNvPr>
          <p:cNvSpPr txBox="1"/>
          <p:nvPr/>
        </p:nvSpPr>
        <p:spPr>
          <a:xfrm>
            <a:off x="6388098" y="4518301"/>
            <a:ext cx="5542485" cy="1219200"/>
          </a:xfrm>
          <a:prstGeom prst="rect">
            <a:avLst/>
          </a:prstGeom>
          <a:noFill/>
          <a:ln>
            <a:noFill/>
          </a:ln>
        </p:spPr>
        <p:txBody>
          <a:bodyPr vert="horz" wrap="square" lIns="121920" tIns="60960" rIns="121920" bIns="60960" rtlCol="0" anchor="ctr">
            <a:noAutofit/>
          </a:bodyPr>
          <a:lstStyle/>
          <a:p>
            <a:pPr algn="ctr" defTabSz="914354"/>
            <a:r>
              <a:rPr lang="en-US" sz="2133" dirty="0">
                <a:solidFill>
                  <a:srgbClr val="000000"/>
                </a:solidFill>
                <a:latin typeface="Girl Scout Display Light" panose="02020003000000000000" pitchFamily="18" charset="0"/>
              </a:rPr>
              <a:t>Inside, each category will have detailed instructions, links to tip sheets, or even video tutorials to help you. </a:t>
            </a:r>
          </a:p>
        </p:txBody>
      </p:sp>
    </p:spTree>
    <p:extLst>
      <p:ext uri="{BB962C8B-B14F-4D97-AF65-F5344CB8AC3E}">
        <p14:creationId xmlns:p14="http://schemas.microsoft.com/office/powerpoint/2010/main" val="28348383"/>
      </p:ext>
    </p:extLst>
  </p:cSld>
  <p:clrMapOvr>
    <a:masterClrMapping/>
  </p:clrMapOvr>
  <p:transition advTm="27200">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92B787-AF73-E0AC-0078-0DB6A5B3302A}"/>
              </a:ext>
            </a:extLst>
          </p:cNvPr>
          <p:cNvSpPr>
            <a:spLocks noGrp="1"/>
          </p:cNvSpPr>
          <p:nvPr>
            <p:ph type="sldNum" sz="quarter" idx="12"/>
          </p:nvPr>
        </p:nvSpPr>
        <p:spPr/>
        <p:txBody>
          <a:bodyPr/>
          <a:lstStyle/>
          <a:p>
            <a:pPr defTabSz="914354"/>
            <a:fld id="{7691CCDB-B024-8747-B233-CAD1CBC7A901}" type="slidenum">
              <a:rPr lang="en-US">
                <a:solidFill>
                  <a:srgbClr val="000000"/>
                </a:solidFill>
              </a:rPr>
              <a:pPr defTabSz="914354"/>
              <a:t>69</a:t>
            </a:fld>
            <a:endParaRPr lang="en-US">
              <a:solidFill>
                <a:srgbClr val="000000"/>
              </a:solidFill>
            </a:endParaRPr>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20"/>
          </p:nvPr>
        </p:nvSpPr>
        <p:spPr>
          <a:xfrm>
            <a:off x="196320" y="99001"/>
            <a:ext cx="11821809" cy="515336"/>
          </a:xfrm>
        </p:spPr>
        <p:txBody>
          <a:bodyPr/>
          <a:lstStyle/>
          <a:p>
            <a:r>
              <a:rPr lang="en-US" sz="3200" dirty="0"/>
              <a:t>Digital Cookie Help Center</a:t>
            </a:r>
          </a:p>
        </p:txBody>
      </p:sp>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3"/>
          </p:nvPr>
        </p:nvSpPr>
        <p:spPr/>
        <p:txBody>
          <a:bodyPr/>
          <a:lstStyle/>
          <a:p>
            <a:r>
              <a:rPr lang="en-US">
                <a:solidFill>
                  <a:srgbClr val="000000"/>
                </a:solidFill>
                <a:latin typeface="Palatino Linotype"/>
              </a:rPr>
              <a:t>©2021 Girl Scouts of the USA. All Rights Reserved.  Not for public distribution.</a:t>
            </a:r>
          </a:p>
        </p:txBody>
      </p:sp>
      <p:sp>
        <p:nvSpPr>
          <p:cNvPr id="9" name="TextBox 8">
            <a:extLst>
              <a:ext uri="{FF2B5EF4-FFF2-40B4-BE49-F238E27FC236}">
                <a16:creationId xmlns:a16="http://schemas.microsoft.com/office/drawing/2014/main" id="{14643110-E968-E287-F663-D569DF3EE07D}"/>
              </a:ext>
            </a:extLst>
          </p:cNvPr>
          <p:cNvSpPr txBox="1"/>
          <p:nvPr/>
        </p:nvSpPr>
        <p:spPr>
          <a:xfrm>
            <a:off x="317503" y="633073"/>
            <a:ext cx="4873773" cy="1144928"/>
          </a:xfrm>
          <a:prstGeom prst="rect">
            <a:avLst/>
          </a:prstGeom>
          <a:noFill/>
          <a:ln>
            <a:noFill/>
          </a:ln>
        </p:spPr>
        <p:txBody>
          <a:bodyPr vert="horz" wrap="square" lIns="121920" tIns="60960" rIns="121920" bIns="60960" rtlCol="0" anchor="ctr">
            <a:noAutofit/>
          </a:bodyPr>
          <a:lstStyle/>
          <a:p>
            <a:pPr algn="ctr" defTabSz="914354"/>
            <a:r>
              <a:rPr lang="en-US" sz="2133" dirty="0">
                <a:solidFill>
                  <a:srgbClr val="000000"/>
                </a:solidFill>
                <a:latin typeface="Girl Scout Display Light" panose="02020003000000000000" pitchFamily="18" charset="0"/>
              </a:rPr>
              <a:t>After looking, still can’t find what you need? Contact customer support. </a:t>
            </a:r>
          </a:p>
        </p:txBody>
      </p:sp>
      <p:pic>
        <p:nvPicPr>
          <p:cNvPr id="6" name="Picture 5">
            <a:extLst>
              <a:ext uri="{FF2B5EF4-FFF2-40B4-BE49-F238E27FC236}">
                <a16:creationId xmlns:a16="http://schemas.microsoft.com/office/drawing/2014/main" id="{0A7A772B-F1C3-1225-16D1-B9BB3AD394BA}"/>
              </a:ext>
            </a:extLst>
          </p:cNvPr>
          <p:cNvPicPr>
            <a:picLocks noChangeAspect="1"/>
          </p:cNvPicPr>
          <p:nvPr/>
        </p:nvPicPr>
        <p:blipFill>
          <a:blip r:embed="rId3"/>
          <a:stretch>
            <a:fillRect/>
          </a:stretch>
        </p:blipFill>
        <p:spPr>
          <a:xfrm>
            <a:off x="196320" y="1889132"/>
            <a:ext cx="5114601" cy="3585813"/>
          </a:xfrm>
          <a:prstGeom prst="rect">
            <a:avLst/>
          </a:prstGeom>
          <a:ln>
            <a:solidFill>
              <a:schemeClr val="tx1"/>
            </a:solidFill>
          </a:ln>
        </p:spPr>
      </p:pic>
      <p:pic>
        <p:nvPicPr>
          <p:cNvPr id="11" name="Picture 10">
            <a:extLst>
              <a:ext uri="{FF2B5EF4-FFF2-40B4-BE49-F238E27FC236}">
                <a16:creationId xmlns:a16="http://schemas.microsoft.com/office/drawing/2014/main" id="{E96D3401-BEF6-6743-A56B-7C3116300371}"/>
              </a:ext>
            </a:extLst>
          </p:cNvPr>
          <p:cNvPicPr>
            <a:picLocks noChangeAspect="1"/>
          </p:cNvPicPr>
          <p:nvPr/>
        </p:nvPicPr>
        <p:blipFill>
          <a:blip r:embed="rId4"/>
          <a:stretch>
            <a:fillRect/>
          </a:stretch>
        </p:blipFill>
        <p:spPr>
          <a:xfrm>
            <a:off x="5723528" y="685028"/>
            <a:ext cx="6294601" cy="3585813"/>
          </a:xfrm>
          <a:prstGeom prst="rect">
            <a:avLst/>
          </a:prstGeom>
          <a:ln>
            <a:solidFill>
              <a:schemeClr val="tx1"/>
            </a:solidFill>
          </a:ln>
        </p:spPr>
      </p:pic>
      <p:sp>
        <p:nvSpPr>
          <p:cNvPr id="12" name="Arrow: Up 11">
            <a:extLst>
              <a:ext uri="{FF2B5EF4-FFF2-40B4-BE49-F238E27FC236}">
                <a16:creationId xmlns:a16="http://schemas.microsoft.com/office/drawing/2014/main" id="{A2FCC1B2-9C81-7E88-DB7A-7887072FC695}"/>
              </a:ext>
            </a:extLst>
          </p:cNvPr>
          <p:cNvSpPr/>
          <p:nvPr/>
        </p:nvSpPr>
        <p:spPr>
          <a:xfrm>
            <a:off x="2628901" y="5156364"/>
            <a:ext cx="489828" cy="962949"/>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EFFFF"/>
              </a:solidFill>
              <a:latin typeface="Palatino Linotype"/>
            </a:endParaRPr>
          </a:p>
        </p:txBody>
      </p:sp>
      <p:sp>
        <p:nvSpPr>
          <p:cNvPr id="13" name="TextBox 12">
            <a:extLst>
              <a:ext uri="{FF2B5EF4-FFF2-40B4-BE49-F238E27FC236}">
                <a16:creationId xmlns:a16="http://schemas.microsoft.com/office/drawing/2014/main" id="{7BE7EC08-911F-27B8-F499-FB36C97AD043}"/>
              </a:ext>
            </a:extLst>
          </p:cNvPr>
          <p:cNvSpPr txBox="1"/>
          <p:nvPr/>
        </p:nvSpPr>
        <p:spPr>
          <a:xfrm>
            <a:off x="5551309" y="4136324"/>
            <a:ext cx="6564017" cy="2497489"/>
          </a:xfrm>
          <a:prstGeom prst="rect">
            <a:avLst/>
          </a:prstGeom>
          <a:noFill/>
          <a:ln>
            <a:noFill/>
          </a:ln>
        </p:spPr>
        <p:txBody>
          <a:bodyPr vert="horz" wrap="square" lIns="121920" tIns="60960" rIns="121920" bIns="60960" rtlCol="0" anchor="ctr">
            <a:noAutofit/>
          </a:bodyPr>
          <a:lstStyle/>
          <a:p>
            <a:pPr defTabSz="914354"/>
            <a:r>
              <a:rPr lang="en-US" sz="2133" dirty="0">
                <a:solidFill>
                  <a:srgbClr val="000000"/>
                </a:solidFill>
                <a:latin typeface="Girl Scout Display Light" panose="02020003000000000000" pitchFamily="18" charset="0"/>
              </a:rPr>
              <a:t>Click the topic you need help with and complete the form for more assistance. </a:t>
            </a:r>
          </a:p>
          <a:p>
            <a:pPr defTabSz="914354"/>
            <a:endParaRPr lang="en-US" sz="2133" dirty="0">
              <a:solidFill>
                <a:srgbClr val="000000"/>
              </a:solidFill>
              <a:latin typeface="Girl Scout Display Light" panose="02020003000000000000" pitchFamily="18" charset="0"/>
            </a:endParaRPr>
          </a:p>
          <a:p>
            <a:pPr defTabSz="914354"/>
            <a:r>
              <a:rPr lang="en-US" sz="2133" dirty="0">
                <a:solidFill>
                  <a:srgbClr val="000000"/>
                </a:solidFill>
                <a:latin typeface="Girl Scout Display Light" panose="02020003000000000000" pitchFamily="18" charset="0"/>
              </a:rPr>
              <a:t>Or click the Live Chat button to chat with a Digital Cookie support agent during business hours. </a:t>
            </a:r>
          </a:p>
        </p:txBody>
      </p:sp>
    </p:spTree>
    <p:extLst>
      <p:ext uri="{BB962C8B-B14F-4D97-AF65-F5344CB8AC3E}">
        <p14:creationId xmlns:p14="http://schemas.microsoft.com/office/powerpoint/2010/main" val="586852073"/>
      </p:ext>
    </p:extLst>
  </p:cSld>
  <p:clrMapOvr>
    <a:masterClrMapping/>
  </p:clrMapOvr>
  <p:transition advTm="28825">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392128" y="401043"/>
            <a:ext cx="8520471" cy="1325563"/>
          </a:xfrm>
        </p:spPr>
        <p:txBody>
          <a:bodyPr>
            <a:normAutofit/>
          </a:bodyPr>
          <a:lstStyle/>
          <a:p>
            <a:r>
              <a:rPr lang="en-US" sz="3200" dirty="0">
                <a:latin typeface="Girl Scout Display Light"/>
              </a:rPr>
              <a:t>2025 Smart Cookies &amp; Digital Cooki</a:t>
            </a:r>
            <a:r>
              <a:rPr lang="en-US" sz="3200" dirty="0"/>
              <a:t>e</a:t>
            </a:r>
            <a:r>
              <a:rPr lang="en-US" sz="3200" dirty="0">
                <a:latin typeface="Girl Scout Display Light"/>
              </a:rPr>
              <a:t> Updates</a:t>
            </a:r>
          </a:p>
        </p:txBody>
      </p:sp>
      <p:sp>
        <p:nvSpPr>
          <p:cNvPr id="3" name="Content Placeholder 2">
            <a:extLst>
              <a:ext uri="{FF2B5EF4-FFF2-40B4-BE49-F238E27FC236}">
                <a16:creationId xmlns:a16="http://schemas.microsoft.com/office/drawing/2014/main" id="{B4840629-68B7-2C4A-82A8-3650A50AB10A}"/>
              </a:ext>
            </a:extLst>
          </p:cNvPr>
          <p:cNvSpPr>
            <a:spLocks noGrp="1"/>
          </p:cNvSpPr>
          <p:nvPr>
            <p:ph sz="half" idx="2"/>
          </p:nvPr>
        </p:nvSpPr>
        <p:spPr>
          <a:xfrm>
            <a:off x="5889641" y="2541821"/>
            <a:ext cx="5902570" cy="3921609"/>
          </a:xfrm>
        </p:spPr>
        <p:txBody>
          <a:bodyPr vert="horz" lIns="91440" tIns="45720" rIns="91440" bIns="45720" rtlCol="0" anchor="t">
            <a:normAutofit/>
          </a:bodyPr>
          <a:lstStyle/>
          <a:p>
            <a:pPr marL="457200" indent="-457200">
              <a:buFont typeface="Arial" panose="020B0604020202020204" pitchFamily="34" charset="0"/>
              <a:buChar char="•"/>
            </a:pPr>
            <a:r>
              <a:rPr lang="en-US">
                <a:latin typeface="Girl Scout Display Light"/>
              </a:rPr>
              <a:t>Improved user access</a:t>
            </a:r>
          </a:p>
          <a:p>
            <a:pPr marL="457200" indent="-457200">
              <a:buFont typeface="Arial" panose="020B0604020202020204" pitchFamily="34" charset="0"/>
              <a:buChar char="•"/>
            </a:pPr>
            <a:r>
              <a:rPr lang="en-US">
                <a:latin typeface="Girl Scout Display Light"/>
              </a:rPr>
              <a:t>Faster updates</a:t>
            </a:r>
          </a:p>
          <a:p>
            <a:pPr marL="457200" indent="-457200">
              <a:buFont typeface="Arial" panose="020B0604020202020204" pitchFamily="34" charset="0"/>
              <a:buChar char="•"/>
            </a:pPr>
            <a:r>
              <a:rPr lang="en-US">
                <a:latin typeface="Girl Scout Display Light"/>
              </a:rPr>
              <a:t>Expanded payment options in the mobile app</a:t>
            </a:r>
          </a:p>
          <a:p>
            <a:endParaRPr lang="en-US"/>
          </a:p>
          <a:p>
            <a:endParaRPr lang="en-US"/>
          </a:p>
        </p:txBody>
      </p:sp>
      <p:pic>
        <p:nvPicPr>
          <p:cNvPr id="9" name="Picture Placeholder 8" descr="Ui Ux outline">
            <a:extLst>
              <a:ext uri="{FF2B5EF4-FFF2-40B4-BE49-F238E27FC236}">
                <a16:creationId xmlns:a16="http://schemas.microsoft.com/office/drawing/2014/main" id="{947B827C-73E8-17C4-392B-BEB731E751D4}"/>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257" r="2257"/>
          <a:stretch>
            <a:fillRect/>
          </a:stretch>
        </p:blipFill>
        <p:spPr>
          <a:xfrm>
            <a:off x="961249" y="1814430"/>
            <a:ext cx="3641949" cy="3815861"/>
          </a:xfrm>
        </p:spPr>
      </p:pic>
    </p:spTree>
    <p:extLst>
      <p:ext uri="{BB962C8B-B14F-4D97-AF65-F5344CB8AC3E}">
        <p14:creationId xmlns:p14="http://schemas.microsoft.com/office/powerpoint/2010/main" val="1302392571"/>
      </p:ext>
    </p:extLst>
  </p:cSld>
  <p:clrMapOvr>
    <a:masterClrMapping/>
  </p:clrMapOvr>
  <mc:AlternateContent xmlns:mc="http://schemas.openxmlformats.org/markup-compatibility/2006" xmlns:p14="http://schemas.microsoft.com/office/powerpoint/2010/main">
    <mc:Choice Requires="p14">
      <p:transition spd="slow" p14:dur="2000" advTm="25691"/>
    </mc:Choice>
    <mc:Fallback xmlns="">
      <p:transition spd="slow" advTm="25691"/>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4769-EE7A-4922-AFD9-C7A7C0FDFE6F}"/>
              </a:ext>
            </a:extLst>
          </p:cNvPr>
          <p:cNvSpPr>
            <a:spLocks noGrp="1"/>
          </p:cNvSpPr>
          <p:nvPr>
            <p:ph type="title"/>
          </p:nvPr>
        </p:nvSpPr>
        <p:spPr>
          <a:xfrm>
            <a:off x="1013586" y="0"/>
            <a:ext cx="6547337" cy="1325563"/>
          </a:xfrm>
        </p:spPr>
        <p:txBody>
          <a:bodyPr/>
          <a:lstStyle/>
          <a:p>
            <a:r>
              <a:rPr lang="en-US" dirty="0"/>
              <a:t>Key Takeaways</a:t>
            </a:r>
          </a:p>
        </p:txBody>
      </p:sp>
      <p:sp>
        <p:nvSpPr>
          <p:cNvPr id="3" name="Content Placeholder 2">
            <a:extLst>
              <a:ext uri="{FF2B5EF4-FFF2-40B4-BE49-F238E27FC236}">
                <a16:creationId xmlns:a16="http://schemas.microsoft.com/office/drawing/2014/main" id="{A4F27F50-1DE8-4FFA-BEB8-6EC4269C3565}"/>
              </a:ext>
            </a:extLst>
          </p:cNvPr>
          <p:cNvSpPr>
            <a:spLocks noGrp="1"/>
          </p:cNvSpPr>
          <p:nvPr>
            <p:ph idx="1"/>
          </p:nvPr>
        </p:nvSpPr>
        <p:spPr>
          <a:xfrm>
            <a:off x="1234304" y="1173041"/>
            <a:ext cx="11178414" cy="5684959"/>
          </a:xfrm>
        </p:spPr>
        <p:txBody>
          <a:bodyPr vert="horz" lIns="91440" tIns="45720" rIns="91440" bIns="45720" rtlCol="0" anchor="t">
            <a:noAutofit/>
          </a:bodyPr>
          <a:lstStyle/>
          <a:p>
            <a:pPr marL="0" indent="0"/>
            <a:r>
              <a:rPr lang="en-US" sz="1800" dirty="0">
                <a:latin typeface="Girl Scout Display Light" panose="02020003000000000000" pitchFamily="18" charset="0"/>
              </a:rPr>
              <a:t>Volunteers will use Smart Cookies to:</a:t>
            </a:r>
          </a:p>
          <a:p>
            <a:pPr marL="457200" indent="-457200">
              <a:buFont typeface="Arial" panose="020B0604020202020204" pitchFamily="34" charset="0"/>
              <a:buChar char="•"/>
            </a:pPr>
            <a:r>
              <a:rPr lang="en-US" sz="1800" dirty="0">
                <a:latin typeface="Girl Scout Display Light" panose="02020003000000000000" pitchFamily="18" charset="0"/>
              </a:rPr>
              <a:t>Manage Troop Inventory, Sales, &amp; Order Rewards</a:t>
            </a:r>
          </a:p>
          <a:p>
            <a:pPr marL="0" indent="0"/>
            <a:r>
              <a:rPr lang="en-US" sz="1800" dirty="0">
                <a:latin typeface="Girl Scout Display Light" panose="02020003000000000000" pitchFamily="18" charset="0"/>
              </a:rPr>
              <a:t>Girl Scouts will use Digital Cookie to:</a:t>
            </a:r>
          </a:p>
          <a:p>
            <a:pPr marL="457200" indent="-457200">
              <a:buFont typeface="Arial" panose="020B0604020202020204" pitchFamily="34" charset="0"/>
              <a:buChar char="•"/>
            </a:pPr>
            <a:r>
              <a:rPr lang="en-US" sz="1800" dirty="0">
                <a:latin typeface="Girl Scout Display Light" panose="02020003000000000000" pitchFamily="18" charset="0"/>
              </a:rPr>
              <a:t>E</a:t>
            </a:r>
            <a:r>
              <a:rPr lang="en-US" sz="1800" dirty="0">
                <a:effectLst/>
                <a:latin typeface="Girl Scout Display Light" panose="02020003000000000000" pitchFamily="18" charset="0"/>
              </a:rPr>
              <a:t>ngage in online sales: marketing emails, unique sales links </a:t>
            </a:r>
          </a:p>
          <a:p>
            <a:pPr marL="0" indent="0"/>
            <a:r>
              <a:rPr lang="en-US" sz="1800" dirty="0">
                <a:effectLst/>
                <a:latin typeface="Girl Scout Display Light" panose="02020003000000000000" pitchFamily="18" charset="0"/>
              </a:rPr>
              <a:t>Troops use Digital Cookie to set up their troop site to:</a:t>
            </a:r>
          </a:p>
          <a:p>
            <a:pPr marL="457200" indent="-457200">
              <a:buFont typeface="Arial" panose="020B0604020202020204" pitchFamily="34" charset="0"/>
              <a:buChar char="•"/>
            </a:pPr>
            <a:r>
              <a:rPr lang="en-US" sz="1800" dirty="0">
                <a:effectLst/>
                <a:latin typeface="Girl Scout Display Light" panose="02020003000000000000" pitchFamily="18" charset="0"/>
              </a:rPr>
              <a:t>Take booth payments with the mobile app</a:t>
            </a:r>
          </a:p>
          <a:p>
            <a:pPr marL="457200" indent="-457200">
              <a:buFont typeface="Arial" panose="020B0604020202020204" pitchFamily="34" charset="0"/>
              <a:buChar char="•"/>
            </a:pPr>
            <a:r>
              <a:rPr lang="en-US" sz="1800" dirty="0">
                <a:latin typeface="Girl Scout Display Light" panose="02020003000000000000" pitchFamily="18" charset="0"/>
              </a:rPr>
              <a:t>Cookie Finder</a:t>
            </a:r>
            <a:endParaRPr lang="en-US" sz="1800" dirty="0">
              <a:effectLst/>
              <a:latin typeface="Girl Scout Display Light" panose="02020003000000000000" pitchFamily="18" charset="0"/>
            </a:endParaRPr>
          </a:p>
          <a:p>
            <a:pPr marL="457200" indent="-457200">
              <a:buFont typeface="Arial" panose="020B0604020202020204" pitchFamily="34" charset="0"/>
              <a:buChar char="•"/>
            </a:pPr>
            <a:r>
              <a:rPr lang="en-US" sz="1800" dirty="0">
                <a:effectLst/>
                <a:latin typeface="Girl Scout Display Light" panose="02020003000000000000" pitchFamily="18" charset="0"/>
              </a:rPr>
              <a:t>Monitor online sales &amp; refund Orders (if needed)</a:t>
            </a:r>
          </a:p>
          <a:p>
            <a:pPr marL="457200" indent="-457200">
              <a:buFont typeface="Arial" panose="020B0604020202020204" pitchFamily="34" charset="0"/>
              <a:buChar char="•"/>
            </a:pPr>
            <a:r>
              <a:rPr lang="en-US" sz="1800" dirty="0">
                <a:latin typeface="Girl Scout Display Light" panose="02020003000000000000" pitchFamily="18" charset="0"/>
              </a:rPr>
              <a:t>O</a:t>
            </a:r>
            <a:r>
              <a:rPr lang="en-US" sz="1800" dirty="0">
                <a:effectLst/>
                <a:latin typeface="Girl Scout Display Light" panose="02020003000000000000" pitchFamily="18" charset="0"/>
              </a:rPr>
              <a:t>ption for booth pre-paid pick up &amp; delivery sales</a:t>
            </a:r>
          </a:p>
          <a:p>
            <a:pPr marL="0" indent="0"/>
            <a:r>
              <a:rPr lang="en-US" sz="1800" dirty="0">
                <a:effectLst/>
                <a:latin typeface="Girl Scout Display Light" panose="02020003000000000000" pitchFamily="18" charset="0"/>
              </a:rPr>
              <a:t>Both Troops &amp; Girl Scouts will use the Mobile app to:</a:t>
            </a:r>
          </a:p>
          <a:p>
            <a:pPr marL="342900" indent="-342900">
              <a:buFont typeface="Arial" panose="020B0604020202020204" pitchFamily="34" charset="0"/>
              <a:buChar char="•"/>
            </a:pPr>
            <a:r>
              <a:rPr lang="en-US" sz="1800" dirty="0">
                <a:latin typeface="Girl Scout Display Light" panose="02020003000000000000" pitchFamily="18" charset="0"/>
              </a:rPr>
              <a:t>P</a:t>
            </a:r>
            <a:r>
              <a:rPr lang="en-US" sz="1800" dirty="0">
                <a:effectLst/>
                <a:latin typeface="Girl Scout Display Light" panose="02020003000000000000" pitchFamily="18" charset="0"/>
              </a:rPr>
              <a:t>rocess Credit Card</a:t>
            </a:r>
            <a:r>
              <a:rPr lang="en-US" sz="1800" dirty="0">
                <a:latin typeface="Girl Scout Display Light" panose="02020003000000000000" pitchFamily="18" charset="0"/>
              </a:rPr>
              <a:t>/</a:t>
            </a:r>
            <a:r>
              <a:rPr lang="en-US" sz="1800" dirty="0">
                <a:effectLst/>
                <a:latin typeface="Girl Scout Display Light" panose="02020003000000000000" pitchFamily="18" charset="0"/>
              </a:rPr>
              <a:t>Venmo/PayPal payments for booth sales. Girl Scouts will also use it for any cookies on hand sales.</a:t>
            </a:r>
            <a:endParaRPr lang="en-US" sz="1800" dirty="0">
              <a:latin typeface="Girl Scout Display Light" panose="02020003000000000000" pitchFamily="18" charset="0"/>
            </a:endParaRPr>
          </a:p>
          <a:p>
            <a:pPr marL="0" indent="0"/>
            <a:r>
              <a:rPr lang="en-US" sz="1800" dirty="0">
                <a:latin typeface="Girl Scout Display Light" panose="02020003000000000000" pitchFamily="18" charset="0"/>
              </a:rPr>
              <a:t>Familiarize yourself AND families with the Smart Cookies &amp; Digital Cookie learning resources</a:t>
            </a:r>
          </a:p>
        </p:txBody>
      </p:sp>
    </p:spTree>
    <p:extLst>
      <p:ext uri="{BB962C8B-B14F-4D97-AF65-F5344CB8AC3E}">
        <p14:creationId xmlns:p14="http://schemas.microsoft.com/office/powerpoint/2010/main" val="1933044424"/>
      </p:ext>
    </p:extLst>
  </p:cSld>
  <p:clrMapOvr>
    <a:masterClrMapping/>
  </p:clrMapOvr>
  <mc:AlternateContent xmlns:mc="http://schemas.openxmlformats.org/markup-compatibility/2006" xmlns:p14="http://schemas.microsoft.com/office/powerpoint/2010/main">
    <mc:Choice Requires="p14">
      <p:transition spd="slow" p14:dur="2000" advTm="66418"/>
    </mc:Choice>
    <mc:Fallback xmlns="">
      <p:transition spd="slow" advTm="66418"/>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C055-393D-4FEF-AF65-9A93D0D5BC66}"/>
              </a:ext>
            </a:extLst>
          </p:cNvPr>
          <p:cNvSpPr>
            <a:spLocks noGrp="1"/>
          </p:cNvSpPr>
          <p:nvPr>
            <p:ph type="title"/>
          </p:nvPr>
        </p:nvSpPr>
        <p:spPr>
          <a:xfrm>
            <a:off x="1047317" y="505531"/>
            <a:ext cx="10126120" cy="2783769"/>
          </a:xfrm>
        </p:spPr>
        <p:txBody>
          <a:bodyPr>
            <a:normAutofit/>
          </a:bodyPr>
          <a:lstStyle/>
          <a:p>
            <a:r>
              <a:rPr lang="en-US" b="1">
                <a:latin typeface="Girl Scout Text Book"/>
              </a:rPr>
              <a:t>Thank You!</a:t>
            </a:r>
            <a:br>
              <a:rPr lang="en-US">
                <a:latin typeface="Girl Scout Text Book"/>
              </a:rPr>
            </a:br>
            <a:br>
              <a:rPr lang="en-US">
                <a:latin typeface="Girl Scout Text Book"/>
              </a:rPr>
            </a:br>
            <a:r>
              <a:rPr lang="en-US" sz="2900">
                <a:latin typeface="Girl Scout Text Book"/>
              </a:rPr>
              <a:t>We look forward to supporting you during </a:t>
            </a:r>
            <a:br>
              <a:rPr lang="en-US" sz="2900">
                <a:latin typeface="Girl Scout Text Book"/>
              </a:rPr>
            </a:br>
            <a:r>
              <a:rPr lang="en-US" sz="2900">
                <a:latin typeface="Girl Scout Text Book"/>
              </a:rPr>
              <a:t>the 2025 Cookie Program!</a:t>
            </a:r>
            <a:endParaRPr lang="en-US">
              <a:latin typeface="Girl Scout Text Book"/>
            </a:endParaRPr>
          </a:p>
        </p:txBody>
      </p:sp>
      <p:pic>
        <p:nvPicPr>
          <p:cNvPr id="6" name="Picture 5" descr="A panda bear with flowers and leaves&#10;&#10;Description automatically generated">
            <a:extLst>
              <a:ext uri="{FF2B5EF4-FFF2-40B4-BE49-F238E27FC236}">
                <a16:creationId xmlns:a16="http://schemas.microsoft.com/office/drawing/2014/main" id="{FC4D7F08-B983-E3DA-81EA-722E7FDA0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295" y="3289300"/>
            <a:ext cx="4614164" cy="3410617"/>
          </a:xfrm>
          <a:prstGeom prst="rect">
            <a:avLst/>
          </a:prstGeom>
        </p:spPr>
      </p:pic>
    </p:spTree>
    <p:extLst>
      <p:ext uri="{BB962C8B-B14F-4D97-AF65-F5344CB8AC3E}">
        <p14:creationId xmlns:p14="http://schemas.microsoft.com/office/powerpoint/2010/main" val="3102561006"/>
      </p:ext>
    </p:extLst>
  </p:cSld>
  <p:clrMapOvr>
    <a:masterClrMapping/>
  </p:clrMapOvr>
  <mc:AlternateContent xmlns:mc="http://schemas.openxmlformats.org/markup-compatibility/2006" xmlns:p14="http://schemas.microsoft.com/office/powerpoint/2010/main">
    <mc:Choice Requires="p14">
      <p:transition spd="slow" p14:dur="2000" advTm="29708"/>
    </mc:Choice>
    <mc:Fallback xmlns="">
      <p:transition spd="slow" advTm="2970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1A7A-9DFB-214D-B158-F2BF832E8523}"/>
              </a:ext>
            </a:extLst>
          </p:cNvPr>
          <p:cNvSpPr>
            <a:spLocks noGrp="1"/>
          </p:cNvSpPr>
          <p:nvPr>
            <p:ph type="title"/>
          </p:nvPr>
        </p:nvSpPr>
        <p:spPr>
          <a:xfrm>
            <a:off x="175794" y="283994"/>
            <a:ext cx="8924980" cy="1325563"/>
          </a:xfrm>
        </p:spPr>
        <p:txBody>
          <a:bodyPr/>
          <a:lstStyle/>
          <a:p>
            <a:r>
              <a:rPr lang="en-US" dirty="0">
                <a:cs typeface="Calibri"/>
              </a:rPr>
              <a:t>New! </a:t>
            </a:r>
            <a:r>
              <a:rPr lang="en-US" sz="4000" dirty="0"/>
              <a:t>Online Cookie Systems Guide </a:t>
            </a:r>
            <a:endParaRPr lang="en-US" dirty="0"/>
          </a:p>
        </p:txBody>
      </p:sp>
      <p:sp>
        <p:nvSpPr>
          <p:cNvPr id="3" name="Content Placeholder 2">
            <a:extLst>
              <a:ext uri="{FF2B5EF4-FFF2-40B4-BE49-F238E27FC236}">
                <a16:creationId xmlns:a16="http://schemas.microsoft.com/office/drawing/2014/main" id="{AC44F993-B341-7546-A9D0-C7CCAF6C54B9}"/>
              </a:ext>
            </a:extLst>
          </p:cNvPr>
          <p:cNvSpPr>
            <a:spLocks noGrp="1"/>
          </p:cNvSpPr>
          <p:nvPr>
            <p:ph sz="half" idx="2"/>
          </p:nvPr>
        </p:nvSpPr>
        <p:spPr>
          <a:xfrm>
            <a:off x="0" y="1709876"/>
            <a:ext cx="8731336" cy="4754680"/>
          </a:xfrm>
        </p:spPr>
        <p:txBody>
          <a:bodyPr vert="horz" lIns="91440" tIns="45720" rIns="91440" bIns="45720" rtlCol="0" anchor="t">
            <a:noAutofit/>
          </a:bodyPr>
          <a:lstStyle/>
          <a:p>
            <a:pPr marL="742950" lvl="1" indent="-285750">
              <a:buFont typeface="Arial" panose="020B0604020202020204" pitchFamily="34" charset="0"/>
              <a:buChar char="•"/>
            </a:pPr>
            <a:r>
              <a:rPr lang="en-US" sz="2800">
                <a:latin typeface="Girl Scout Display Light" panose="02020003000000000000" pitchFamily="18" charset="0"/>
              </a:rPr>
              <a:t>Find it on </a:t>
            </a:r>
            <a:r>
              <a:rPr lang="en-US" sz="2800">
                <a:latin typeface="Girl Scout Display Light" panose="02020003000000000000" pitchFamily="18" charset="0"/>
                <a:hlinkClick r:id="rId3"/>
              </a:rPr>
              <a:t>Cookie Central</a:t>
            </a:r>
            <a:endParaRPr lang="en-US" sz="2800">
              <a:latin typeface="Girl Scout Display Light" panose="02020003000000000000" pitchFamily="18" charset="0"/>
            </a:endParaRPr>
          </a:p>
          <a:p>
            <a:pPr marL="742950" lvl="1" indent="-285750">
              <a:buFont typeface="Arial" panose="020B0604020202020204" pitchFamily="34" charset="0"/>
              <a:buChar char="•"/>
            </a:pPr>
            <a:r>
              <a:rPr lang="en-US" sz="2800">
                <a:latin typeface="Girl Scout Display Light" panose="02020003000000000000" pitchFamily="18" charset="0"/>
              </a:rPr>
              <a:t>All instructions and videos for volunteers in </a:t>
            </a:r>
            <a:r>
              <a:rPr lang="en-US" sz="2800" u="sng">
                <a:latin typeface="Girl Scout Display Light" panose="02020003000000000000" pitchFamily="18" charset="0"/>
              </a:rPr>
              <a:t>one</a:t>
            </a:r>
            <a:r>
              <a:rPr lang="en-US" sz="2800">
                <a:latin typeface="Girl Scout Display Light" panose="02020003000000000000" pitchFamily="18" charset="0"/>
              </a:rPr>
              <a:t> spot</a:t>
            </a:r>
          </a:p>
          <a:p>
            <a:pPr marL="742950" lvl="1" indent="-285750">
              <a:buFont typeface="Arial" panose="020B0604020202020204" pitchFamily="34" charset="0"/>
              <a:buChar char="•"/>
            </a:pPr>
            <a:r>
              <a:rPr lang="en-US" sz="2800">
                <a:latin typeface="Girl Scout Display Light" panose="02020003000000000000" pitchFamily="18" charset="0"/>
              </a:rPr>
              <a:t>Features </a:t>
            </a:r>
            <a:r>
              <a:rPr lang="en-US" sz="2800" i="1">
                <a:latin typeface="Girl Scout Display Light" panose="02020003000000000000" pitchFamily="18" charset="0"/>
              </a:rPr>
              <a:t>Digital Cookie Connections </a:t>
            </a:r>
            <a:r>
              <a:rPr lang="en-US" sz="2800">
                <a:latin typeface="Girl Scout Display Light" panose="02020003000000000000" pitchFamily="18" charset="0"/>
              </a:rPr>
              <a:t>to callout when/how the systems connect</a:t>
            </a:r>
          </a:p>
          <a:p>
            <a:pPr marL="742950" lvl="1" indent="-285750">
              <a:buFont typeface="Arial" panose="020B0604020202020204" pitchFamily="34" charset="0"/>
              <a:buChar char="•"/>
            </a:pPr>
            <a:endParaRPr lang="en-US" sz="2800">
              <a:latin typeface="Girl Scout Display Light" panose="02020003000000000000" pitchFamily="18" charset="0"/>
            </a:endParaRPr>
          </a:p>
          <a:p>
            <a:pPr marL="457200" lvl="1" indent="0"/>
            <a:r>
              <a:rPr lang="en-US" sz="2800">
                <a:latin typeface="Girl Scout Display Light" panose="02020003000000000000" pitchFamily="18" charset="0"/>
              </a:rPr>
              <a:t>Just in time reminders &amp; instructions in                 </a:t>
            </a:r>
            <a:r>
              <a:rPr lang="en-US" sz="2800">
                <a:latin typeface="Girl Scout Display Light" panose="02020003000000000000" pitchFamily="18" charset="0"/>
                <a:hlinkClick r:id="rId4"/>
              </a:rPr>
              <a:t>The Cookie Press</a:t>
            </a:r>
          </a:p>
          <a:p>
            <a:pPr marL="457200" lvl="1" indent="0"/>
            <a:endParaRPr lang="en-US" sz="1600">
              <a:latin typeface="Girl Scout Text Book"/>
            </a:endParaRPr>
          </a:p>
        </p:txBody>
      </p:sp>
    </p:spTree>
    <p:extLst>
      <p:ext uri="{BB962C8B-B14F-4D97-AF65-F5344CB8AC3E}">
        <p14:creationId xmlns:p14="http://schemas.microsoft.com/office/powerpoint/2010/main" val="807043931"/>
      </p:ext>
    </p:extLst>
  </p:cSld>
  <p:clrMapOvr>
    <a:masterClrMapping/>
  </p:clrMapOvr>
  <mc:AlternateContent xmlns:mc="http://schemas.openxmlformats.org/markup-compatibility/2006" xmlns:p14="http://schemas.microsoft.com/office/powerpoint/2010/main">
    <mc:Choice Requires="p14">
      <p:transition spd="slow" p14:dur="2000" advTm="59360"/>
    </mc:Choice>
    <mc:Fallback xmlns="">
      <p:transition spd="slow" advTm="5936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18EC5B-9C08-AB4C-8AA4-D96F2383F8F1}"/>
              </a:ext>
            </a:extLst>
          </p:cNvPr>
          <p:cNvSpPr/>
          <p:nvPr/>
        </p:nvSpPr>
        <p:spPr>
          <a:xfrm>
            <a:off x="1244600" y="1524000"/>
            <a:ext cx="10020300" cy="50546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63B135-AB36-8640-B044-25A549451554}"/>
              </a:ext>
            </a:extLst>
          </p:cNvPr>
          <p:cNvSpPr>
            <a:spLocks noGrp="1"/>
          </p:cNvSpPr>
          <p:nvPr>
            <p:ph type="ctrTitle"/>
          </p:nvPr>
        </p:nvSpPr>
        <p:spPr>
          <a:xfrm>
            <a:off x="1524000" y="2674937"/>
            <a:ext cx="9144000" cy="1508125"/>
          </a:xfrm>
        </p:spPr>
        <p:txBody>
          <a:bodyPr/>
          <a:lstStyle/>
          <a:p>
            <a:r>
              <a:rPr lang="en-US" dirty="0">
                <a:solidFill>
                  <a:schemeClr val="bg1"/>
                </a:solidFill>
                <a:latin typeface="Girl Scout Text Book" panose="02020003000000000000" pitchFamily="18" charset="0"/>
                <a:cs typeface="Calibri"/>
              </a:rPr>
              <a:t>Smart Cookies </a:t>
            </a:r>
            <a:endParaRPr lang="en-US" dirty="0">
              <a:solidFill>
                <a:schemeClr val="bg1"/>
              </a:solidFill>
              <a:latin typeface="Girl Scout Text Book" panose="02020003000000000000" pitchFamily="18" charset="0"/>
            </a:endParaRPr>
          </a:p>
        </p:txBody>
      </p:sp>
    </p:spTree>
    <p:extLst>
      <p:ext uri="{BB962C8B-B14F-4D97-AF65-F5344CB8AC3E}">
        <p14:creationId xmlns:p14="http://schemas.microsoft.com/office/powerpoint/2010/main" val="2485852350"/>
      </p:ext>
    </p:extLst>
  </p:cSld>
  <p:clrMapOvr>
    <a:masterClrMapping/>
  </p:clrMapOvr>
  <mc:AlternateContent xmlns:mc="http://schemas.openxmlformats.org/markup-compatibility/2006" xmlns:p14="http://schemas.microsoft.com/office/powerpoint/2010/main">
    <mc:Choice Requires="p14">
      <p:transition spd="slow" p14:dur="2000" advTm="7301"/>
    </mc:Choice>
    <mc:Fallback xmlns="">
      <p:transition spd="slow" advTm="730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5"/>
</p:tagLst>
</file>

<file path=ppt/theme/theme1.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Palatino">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irl Scout Theme">
  <a:themeElements>
    <a:clrScheme name="Girl Scout Colors">
      <a:dk1>
        <a:sysClr val="windowText" lastClr="000000"/>
      </a:dk1>
      <a:lt1>
        <a:sysClr val="window" lastClr="FFFFFF"/>
      </a:lt1>
      <a:dk2>
        <a:srgbClr val="00AE58"/>
      </a:dk2>
      <a:lt2>
        <a:srgbClr val="8ACC9C"/>
      </a:lt2>
      <a:accent1>
        <a:srgbClr val="00ABE6"/>
      </a:accent1>
      <a:accent2>
        <a:srgbClr val="854500"/>
      </a:accent2>
      <a:accent3>
        <a:srgbClr val="6E298D"/>
      </a:accent3>
      <a:accent4>
        <a:srgbClr val="EE3124"/>
      </a:accent4>
      <a:accent5>
        <a:srgbClr val="F37021"/>
      </a:accent5>
      <a:accent6>
        <a:srgbClr val="FAA61A"/>
      </a:accent6>
      <a:hlink>
        <a:srgbClr val="004E9A"/>
      </a:hlink>
      <a:folHlink>
        <a:srgbClr val="C7C8C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irl Scout Theme" id="{23034B9B-A44B-4C75-B4A0-DA77ED163B8C}" vid="{48776B4E-A124-49AB-BF66-680D46D0EAD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C762DF58BB7642BE32826E8D6C8184" ma:contentTypeVersion="18" ma:contentTypeDescription="Create a new document." ma:contentTypeScope="" ma:versionID="94c8f02419cc1f47935d0e167493a5b9">
  <xsd:schema xmlns:xsd="http://www.w3.org/2001/XMLSchema" xmlns:xs="http://www.w3.org/2001/XMLSchema" xmlns:p="http://schemas.microsoft.com/office/2006/metadata/properties" xmlns:ns2="982eaa6e-e1e6-46de-b261-8adfb4b69922" xmlns:ns3="be5046f2-6cdd-4c6b-b5ae-9b6d017f6504" targetNamespace="http://schemas.microsoft.com/office/2006/metadata/properties" ma:root="true" ma:fieldsID="d9d70822f0fa7573c122c548f2237504" ns2:_="" ns3:_="">
    <xsd:import namespace="982eaa6e-e1e6-46de-b261-8adfb4b69922"/>
    <xsd:import namespace="be5046f2-6cdd-4c6b-b5ae-9b6d017f65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2eaa6e-e1e6-46de-b261-8adfb4b69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acec2c-ceaa-4ac6-a8d1-87d0aee130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5046f2-6cdd-4c6b-b5ae-9b6d017f650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4dae9d-a255-4ed0-a920-82bdd81eb8de}" ma:internalName="TaxCatchAll" ma:showField="CatchAllData" ma:web="be5046f2-6cdd-4c6b-b5ae-9b6d017f65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2eaa6e-e1e6-46de-b261-8adfb4b69922">
      <Terms xmlns="http://schemas.microsoft.com/office/infopath/2007/PartnerControls"/>
    </lcf76f155ced4ddcb4097134ff3c332f>
    <TaxCatchAll xmlns="be5046f2-6cdd-4c6b-b5ae-9b6d017f6504" xsi:nil="true"/>
    <SharedWithUsers xmlns="be5046f2-6cdd-4c6b-b5ae-9b6d017f6504">
      <UserInfo>
        <DisplayName>Natalie Meier-Gove</DisplayName>
        <AccountId>21</AccountId>
        <AccountType/>
      </UserInfo>
    </SharedWithUsers>
  </documentManagement>
</p:properties>
</file>

<file path=customXml/itemProps1.xml><?xml version="1.0" encoding="utf-8"?>
<ds:datastoreItem xmlns:ds="http://schemas.openxmlformats.org/officeDocument/2006/customXml" ds:itemID="{98C9BCE8-AC95-4E9C-A571-08FF479B03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2eaa6e-e1e6-46de-b261-8adfb4b69922"/>
    <ds:schemaRef ds:uri="be5046f2-6cdd-4c6b-b5ae-9b6d017f65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F43A47-94C9-4074-83CB-CE17DF0E1BEF}">
  <ds:schemaRefs>
    <ds:schemaRef ds:uri="http://schemas.microsoft.com/sharepoint/v3/contenttype/forms"/>
  </ds:schemaRefs>
</ds:datastoreItem>
</file>

<file path=customXml/itemProps3.xml><?xml version="1.0" encoding="utf-8"?>
<ds:datastoreItem xmlns:ds="http://schemas.openxmlformats.org/officeDocument/2006/customXml" ds:itemID="{B20FB5C5-DED6-46A2-B3E8-E2CD4B3C76C5}">
  <ds:schemaRefs>
    <ds:schemaRef ds:uri="982eaa6e-e1e6-46de-b261-8adfb4b69922"/>
    <ds:schemaRef ds:uri="http://purl.org/dc/dcmitype/"/>
    <ds:schemaRef ds:uri="http://www.w3.org/XML/1998/namespace"/>
    <ds:schemaRef ds:uri="http://schemas.microsoft.com/office/2006/documentManagement/types"/>
    <ds:schemaRef ds:uri="http://purl.org/dc/terms/"/>
    <ds:schemaRef ds:uri="http://schemas.microsoft.com/office/infopath/2007/PartnerControls"/>
    <ds:schemaRef ds:uri="http://purl.org/dc/elements/1.1/"/>
    <ds:schemaRef ds:uri="http://schemas.openxmlformats.org/package/2006/metadata/core-properties"/>
    <ds:schemaRef ds:uri="be5046f2-6cdd-4c6b-b5ae-9b6d017f650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10305</TotalTime>
  <Words>12615</Words>
  <Application>Microsoft Office PowerPoint</Application>
  <PresentationFormat>Widescreen</PresentationFormat>
  <Paragraphs>791</Paragraphs>
  <Slides>71</Slides>
  <Notes>71</Notes>
  <HiddenSlides>0</HiddenSlides>
  <MMClips>1</MMClips>
  <ScaleCrop>false</ScaleCrop>
  <HeadingPairs>
    <vt:vector size="4" baseType="variant">
      <vt:variant>
        <vt:lpstr>Theme</vt:lpstr>
      </vt:variant>
      <vt:variant>
        <vt:i4>2</vt:i4>
      </vt:variant>
      <vt:variant>
        <vt:lpstr>Slide Titles</vt:lpstr>
      </vt:variant>
      <vt:variant>
        <vt:i4>71</vt:i4>
      </vt:variant>
    </vt:vector>
  </HeadingPairs>
  <TitlesOfParts>
    <vt:vector size="73" baseType="lpstr">
      <vt:lpstr>4_GS Green Theme</vt:lpstr>
      <vt:lpstr>Girl Scout Theme</vt:lpstr>
      <vt:lpstr>Smart Cookies &amp; Digital Cookie</vt:lpstr>
      <vt:lpstr>Online Training Series</vt:lpstr>
      <vt:lpstr>Section Topics</vt:lpstr>
      <vt:lpstr>PowerPoint Presentation</vt:lpstr>
      <vt:lpstr>PowerPoint Presentation</vt:lpstr>
      <vt:lpstr>Online Cookie Systems Updates</vt:lpstr>
      <vt:lpstr>2025 Smart Cookies &amp; Digital Cookie Updates</vt:lpstr>
      <vt:lpstr>New! Online Cookie Systems Guide </vt:lpstr>
      <vt:lpstr>Smart Cookies </vt:lpstr>
      <vt:lpstr>Smart Cookies</vt:lpstr>
      <vt:lpstr>Smart Cookies Updates</vt:lpstr>
      <vt:lpstr>Smart Cookies Updates</vt:lpstr>
      <vt:lpstr>Smart Cookies Volunteer Access</vt:lpstr>
      <vt:lpstr>Smart Cookies</vt:lpstr>
      <vt:lpstr>Additional Smart Cookies Support</vt:lpstr>
      <vt:lpstr>Digital Cookie</vt:lpstr>
      <vt:lpstr>Digital Cookie </vt:lpstr>
      <vt:lpstr>Digital Cookie Access</vt:lpstr>
      <vt:lpstr>Digital Cookie Mobile App Enhancements</vt:lpstr>
      <vt:lpstr>Digital Cookie Mobile App Enhancements</vt:lpstr>
      <vt:lpstr>Girl Scout and Troop Experience</vt:lpstr>
      <vt:lpstr>Girl Scout and Troop Experience</vt:lpstr>
      <vt:lpstr>Cookie Donations: Council vs. Troop Inventory </vt:lpstr>
      <vt:lpstr>Girl Scout and Troop Experience </vt:lpstr>
      <vt:lpstr>Girl Scout and Troop Experience </vt:lpstr>
      <vt:lpstr>Girl Scout and Troop Experience</vt:lpstr>
      <vt:lpstr>Girl Scout &amp; Family  Digital Cookie Resources</vt:lpstr>
      <vt:lpstr>Digital Cookie  Troop Basics</vt:lpstr>
      <vt:lpstr>Digital Cookie: Role Selection</vt:lpstr>
      <vt:lpstr>Troop Dashboard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Cookie  Girl Scouts/Families Basics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Invite Customers</vt:lpstr>
      <vt:lpstr>PowerPoint Presentation</vt:lpstr>
      <vt:lpstr>My Cookies Tab-Delivery Settings</vt:lpstr>
      <vt:lpstr>PowerPoint Presentation</vt:lpstr>
      <vt:lpstr>PowerPoint Presentation</vt:lpstr>
      <vt:lpstr>PowerPoint Presentation</vt:lpstr>
      <vt:lpstr>PowerPoint Presentation</vt:lpstr>
      <vt:lpstr>Completed Orders</vt:lpstr>
      <vt:lpstr>PowerPoint Presentation</vt:lpstr>
      <vt:lpstr>PowerPoint Presentation</vt:lpstr>
      <vt:lpstr>PowerPoint Presentation</vt:lpstr>
      <vt:lpstr>PowerPoint Presentation</vt:lpstr>
      <vt:lpstr>PowerPoint Presentation</vt:lpstr>
      <vt:lpstr>PowerPoint Presentation</vt:lpstr>
      <vt:lpstr>Digital Cookie Mobile App</vt:lpstr>
      <vt:lpstr>Digital Cookie Mobile App</vt:lpstr>
      <vt:lpstr>Digital Cookie Mobile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lpstr>Thank You!  We look forward to supporting you during  the 2025 Cookie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Cookies</dc:title>
  <dc:creator>Andrea Kidder</dc:creator>
  <cp:lastModifiedBy>Jennifer Gilbertson</cp:lastModifiedBy>
  <cp:revision>210</cp:revision>
  <dcterms:created xsi:type="dcterms:W3CDTF">2022-12-01T18:38:58Z</dcterms:created>
  <dcterms:modified xsi:type="dcterms:W3CDTF">2025-01-02T19:27:50Z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0x010100F5C762DF58BB7642BE32826E8D6C8184</vt:lpwstr>
  </property>
  <property fmtid="{D5CDD505-2E9C-101B-9397-08002B2CF9AE}" pid="3" name="MediaServiceImageTags">
    <vt:lpwstr/>
  </property>
</Properties>
</file>